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8"/>
  </p:notesMasterIdLst>
  <p:sldIdLst>
    <p:sldId id="265" r:id="rId5"/>
    <p:sldId id="261" r:id="rId6"/>
    <p:sldId id="262" r:id="rId7"/>
    <p:sldId id="264" r:id="rId8"/>
    <p:sldId id="263" r:id="rId9"/>
    <p:sldId id="268" r:id="rId10"/>
    <p:sldId id="266" r:id="rId11"/>
    <p:sldId id="269" r:id="rId12"/>
    <p:sldId id="313" r:id="rId13"/>
    <p:sldId id="276" r:id="rId14"/>
    <p:sldId id="312" r:id="rId15"/>
    <p:sldId id="279" r:id="rId16"/>
    <p:sldId id="281" r:id="rId17"/>
    <p:sldId id="271" r:id="rId18"/>
    <p:sldId id="277" r:id="rId19"/>
    <p:sldId id="278" r:id="rId20"/>
    <p:sldId id="282" r:id="rId21"/>
    <p:sldId id="284" r:id="rId22"/>
    <p:sldId id="290" r:id="rId23"/>
    <p:sldId id="286" r:id="rId24"/>
    <p:sldId id="314" r:id="rId25"/>
    <p:sldId id="315" r:id="rId26"/>
    <p:sldId id="288" r:id="rId27"/>
    <p:sldId id="316" r:id="rId28"/>
    <p:sldId id="318" r:id="rId29"/>
    <p:sldId id="335" r:id="rId30"/>
    <p:sldId id="334" r:id="rId31"/>
    <p:sldId id="319" r:id="rId32"/>
    <p:sldId id="320" r:id="rId33"/>
    <p:sldId id="323" r:id="rId34"/>
    <p:sldId id="317" r:id="rId35"/>
    <p:sldId id="328" r:id="rId36"/>
    <p:sldId id="330" r:id="rId37"/>
    <p:sldId id="331" r:id="rId38"/>
    <p:sldId id="332" r:id="rId39"/>
    <p:sldId id="333" r:id="rId40"/>
    <p:sldId id="327" r:id="rId41"/>
    <p:sldId id="336" r:id="rId42"/>
    <p:sldId id="344" r:id="rId43"/>
    <p:sldId id="345" r:id="rId44"/>
    <p:sldId id="346" r:id="rId45"/>
    <p:sldId id="347" r:id="rId46"/>
    <p:sldId id="339" r:id="rId47"/>
    <p:sldId id="348" r:id="rId48"/>
    <p:sldId id="342" r:id="rId49"/>
    <p:sldId id="343" r:id="rId50"/>
    <p:sldId id="349" r:id="rId51"/>
    <p:sldId id="350" r:id="rId52"/>
    <p:sldId id="355" r:id="rId53"/>
    <p:sldId id="356" r:id="rId54"/>
    <p:sldId id="357" r:id="rId55"/>
    <p:sldId id="358" r:id="rId56"/>
    <p:sldId id="359" r:id="rId57"/>
    <p:sldId id="360" r:id="rId58"/>
    <p:sldId id="366" r:id="rId59"/>
    <p:sldId id="361" r:id="rId60"/>
    <p:sldId id="362" r:id="rId61"/>
    <p:sldId id="363" r:id="rId62"/>
    <p:sldId id="368" r:id="rId63"/>
    <p:sldId id="364" r:id="rId64"/>
    <p:sldId id="365" r:id="rId65"/>
    <p:sldId id="369" r:id="rId66"/>
    <p:sldId id="370" r:id="rId67"/>
    <p:sldId id="373" r:id="rId68"/>
    <p:sldId id="374" r:id="rId69"/>
    <p:sldId id="371" r:id="rId70"/>
    <p:sldId id="372" r:id="rId71"/>
    <p:sldId id="375" r:id="rId72"/>
    <p:sldId id="376" r:id="rId73"/>
    <p:sldId id="380" r:id="rId74"/>
    <p:sldId id="379" r:id="rId75"/>
    <p:sldId id="395" r:id="rId76"/>
    <p:sldId id="377" r:id="rId77"/>
    <p:sldId id="378" r:id="rId78"/>
    <p:sldId id="381" r:id="rId79"/>
    <p:sldId id="382" r:id="rId80"/>
    <p:sldId id="387" r:id="rId81"/>
    <p:sldId id="391" r:id="rId82"/>
    <p:sldId id="388" r:id="rId83"/>
    <p:sldId id="390" r:id="rId84"/>
    <p:sldId id="389" r:id="rId85"/>
    <p:sldId id="392" r:id="rId86"/>
    <p:sldId id="396" r:id="rId87"/>
    <p:sldId id="385" r:id="rId88"/>
    <p:sldId id="393" r:id="rId89"/>
    <p:sldId id="386" r:id="rId90"/>
    <p:sldId id="384" r:id="rId91"/>
    <p:sldId id="397" r:id="rId92"/>
    <p:sldId id="398" r:id="rId93"/>
    <p:sldId id="399" r:id="rId94"/>
    <p:sldId id="400" r:id="rId95"/>
    <p:sldId id="401" r:id="rId96"/>
    <p:sldId id="402" r:id="rId97"/>
    <p:sldId id="406" r:id="rId98"/>
    <p:sldId id="408" r:id="rId99"/>
    <p:sldId id="409" r:id="rId100"/>
    <p:sldId id="410" r:id="rId101"/>
    <p:sldId id="411" r:id="rId102"/>
    <p:sldId id="412" r:id="rId103"/>
    <p:sldId id="407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03" r:id="rId114"/>
    <p:sldId id="404" r:id="rId115"/>
    <p:sldId id="422" r:id="rId116"/>
    <p:sldId id="425" r:id="rId117"/>
    <p:sldId id="427" r:id="rId118"/>
    <p:sldId id="432" r:id="rId119"/>
    <p:sldId id="428" r:id="rId120"/>
    <p:sldId id="433" r:id="rId121"/>
    <p:sldId id="434" r:id="rId122"/>
    <p:sldId id="435" r:id="rId123"/>
    <p:sldId id="423" r:id="rId124"/>
    <p:sldId id="424" r:id="rId125"/>
    <p:sldId id="436" r:id="rId126"/>
    <p:sldId id="437" r:id="rId127"/>
    <p:sldId id="438" r:id="rId128"/>
    <p:sldId id="439" r:id="rId129"/>
    <p:sldId id="440" r:id="rId130"/>
    <p:sldId id="443" r:id="rId131"/>
    <p:sldId id="444" r:id="rId132"/>
    <p:sldId id="441" r:id="rId133"/>
    <p:sldId id="442" r:id="rId134"/>
    <p:sldId id="445" r:id="rId135"/>
    <p:sldId id="446" r:id="rId136"/>
    <p:sldId id="449" r:id="rId137"/>
    <p:sldId id="450" r:id="rId138"/>
    <p:sldId id="447" r:id="rId139"/>
    <p:sldId id="448" r:id="rId140"/>
    <p:sldId id="451" r:id="rId141"/>
    <p:sldId id="454" r:id="rId142"/>
    <p:sldId id="456" r:id="rId143"/>
    <p:sldId id="455" r:id="rId144"/>
    <p:sldId id="457" r:id="rId145"/>
    <p:sldId id="460" r:id="rId146"/>
    <p:sldId id="461" r:id="rId147"/>
    <p:sldId id="462" r:id="rId148"/>
    <p:sldId id="452" r:id="rId149"/>
    <p:sldId id="453" r:id="rId150"/>
    <p:sldId id="463" r:id="rId151"/>
    <p:sldId id="464" r:id="rId152"/>
    <p:sldId id="465" r:id="rId153"/>
    <p:sldId id="467" r:id="rId154"/>
    <p:sldId id="468" r:id="rId155"/>
    <p:sldId id="470" r:id="rId156"/>
    <p:sldId id="491" r:id="rId157"/>
    <p:sldId id="492" r:id="rId158"/>
    <p:sldId id="493" r:id="rId159"/>
    <p:sldId id="490" r:id="rId160"/>
    <p:sldId id="471" r:id="rId161"/>
    <p:sldId id="469" r:id="rId162"/>
    <p:sldId id="472" r:id="rId163"/>
    <p:sldId id="483" r:id="rId164"/>
    <p:sldId id="482" r:id="rId165"/>
    <p:sldId id="481" r:id="rId166"/>
    <p:sldId id="480" r:id="rId167"/>
    <p:sldId id="479" r:id="rId168"/>
    <p:sldId id="478" r:id="rId169"/>
    <p:sldId id="477" r:id="rId170"/>
    <p:sldId id="476" r:id="rId171"/>
    <p:sldId id="475" r:id="rId172"/>
    <p:sldId id="484" r:id="rId173"/>
    <p:sldId id="486" r:id="rId174"/>
    <p:sldId id="487" r:id="rId175"/>
    <p:sldId id="488" r:id="rId176"/>
    <p:sldId id="489" r:id="rId177"/>
    <p:sldId id="494" r:id="rId178"/>
    <p:sldId id="474" r:id="rId179"/>
    <p:sldId id="473" r:id="rId180"/>
    <p:sldId id="495" r:id="rId181"/>
    <p:sldId id="498" r:id="rId182"/>
    <p:sldId id="497" r:id="rId183"/>
    <p:sldId id="499" r:id="rId184"/>
    <p:sldId id="598" r:id="rId185"/>
    <p:sldId id="496" r:id="rId186"/>
    <p:sldId id="500" r:id="rId187"/>
    <p:sldId id="503" r:id="rId188"/>
    <p:sldId id="504" r:id="rId189"/>
    <p:sldId id="505" r:id="rId190"/>
    <p:sldId id="506" r:id="rId191"/>
    <p:sldId id="507" r:id="rId192"/>
    <p:sldId id="502" r:id="rId193"/>
    <p:sldId id="501" r:id="rId194"/>
    <p:sldId id="510" r:id="rId195"/>
    <p:sldId id="511" r:id="rId196"/>
    <p:sldId id="513" r:id="rId197"/>
    <p:sldId id="522" r:id="rId198"/>
    <p:sldId id="514" r:id="rId199"/>
    <p:sldId id="512" r:id="rId200"/>
    <p:sldId id="518" r:id="rId201"/>
    <p:sldId id="515" r:id="rId202"/>
    <p:sldId id="516" r:id="rId203"/>
    <p:sldId id="517" r:id="rId204"/>
    <p:sldId id="519" r:id="rId205"/>
    <p:sldId id="523" r:id="rId206"/>
    <p:sldId id="524" r:id="rId207"/>
    <p:sldId id="525" r:id="rId208"/>
    <p:sldId id="526" r:id="rId209"/>
    <p:sldId id="521" r:id="rId210"/>
    <p:sldId id="520" r:id="rId211"/>
    <p:sldId id="527" r:id="rId212"/>
    <p:sldId id="530" r:id="rId213"/>
    <p:sldId id="531" r:id="rId214"/>
    <p:sldId id="533" r:id="rId215"/>
    <p:sldId id="534" r:id="rId216"/>
    <p:sldId id="537" r:id="rId217"/>
    <p:sldId id="535" r:id="rId218"/>
    <p:sldId id="539" r:id="rId219"/>
    <p:sldId id="538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52" r:id="rId228"/>
    <p:sldId id="547" r:id="rId229"/>
    <p:sldId id="548" r:id="rId230"/>
    <p:sldId id="550" r:id="rId231"/>
    <p:sldId id="529" r:id="rId232"/>
    <p:sldId id="536" r:id="rId233"/>
    <p:sldId id="553" r:id="rId234"/>
    <p:sldId id="528" r:id="rId235"/>
    <p:sldId id="554" r:id="rId236"/>
    <p:sldId id="555" r:id="rId237"/>
    <p:sldId id="559" r:id="rId238"/>
    <p:sldId id="560" r:id="rId239"/>
    <p:sldId id="558" r:id="rId240"/>
    <p:sldId id="562" r:id="rId241"/>
    <p:sldId id="556" r:id="rId242"/>
    <p:sldId id="557" r:id="rId243"/>
    <p:sldId id="578" r:id="rId244"/>
    <p:sldId id="589" r:id="rId245"/>
    <p:sldId id="590" r:id="rId246"/>
    <p:sldId id="591" r:id="rId247"/>
    <p:sldId id="592" r:id="rId248"/>
    <p:sldId id="593" r:id="rId249"/>
    <p:sldId id="595" r:id="rId250"/>
    <p:sldId id="596" r:id="rId251"/>
    <p:sldId id="597" r:id="rId252"/>
    <p:sldId id="580" r:id="rId253"/>
    <p:sldId id="579" r:id="rId254"/>
    <p:sldId id="563" r:id="rId255"/>
    <p:sldId id="564" r:id="rId256"/>
    <p:sldId id="567" r:id="rId257"/>
    <p:sldId id="568" r:id="rId258"/>
    <p:sldId id="570" r:id="rId259"/>
    <p:sldId id="574" r:id="rId260"/>
    <p:sldId id="569" r:id="rId261"/>
    <p:sldId id="566" r:id="rId262"/>
    <p:sldId id="565" r:id="rId263"/>
    <p:sldId id="575" r:id="rId264"/>
    <p:sldId id="599" r:id="rId265"/>
    <p:sldId id="600" r:id="rId266"/>
    <p:sldId id="601" r:id="rId267"/>
    <p:sldId id="602" r:id="rId268"/>
    <p:sldId id="603" r:id="rId269"/>
    <p:sldId id="604" r:id="rId270"/>
    <p:sldId id="583" r:id="rId271"/>
    <p:sldId id="582" r:id="rId272"/>
    <p:sldId id="581" r:id="rId273"/>
    <p:sldId id="584" r:id="rId274"/>
    <p:sldId id="585" r:id="rId275"/>
    <p:sldId id="586" r:id="rId276"/>
    <p:sldId id="587" r:id="rId277"/>
    <p:sldId id="588" r:id="rId278"/>
    <p:sldId id="577" r:id="rId279"/>
    <p:sldId id="576" r:id="rId280"/>
    <p:sldId id="607" r:id="rId281"/>
    <p:sldId id="606" r:id="rId282"/>
    <p:sldId id="605" r:id="rId283"/>
    <p:sldId id="641" r:id="rId284"/>
    <p:sldId id="611" r:id="rId285"/>
    <p:sldId id="624" r:id="rId286"/>
    <p:sldId id="625" r:id="rId287"/>
    <p:sldId id="628" r:id="rId288"/>
    <p:sldId id="626" r:id="rId289"/>
    <p:sldId id="627" r:id="rId290"/>
    <p:sldId id="629" r:id="rId291"/>
    <p:sldId id="632" r:id="rId292"/>
    <p:sldId id="630" r:id="rId293"/>
    <p:sldId id="631" r:id="rId294"/>
    <p:sldId id="609" r:id="rId295"/>
    <p:sldId id="608" r:id="rId296"/>
    <p:sldId id="614" r:id="rId297"/>
    <p:sldId id="633" r:id="rId298"/>
    <p:sldId id="636" r:id="rId299"/>
    <p:sldId id="638" r:id="rId300"/>
    <p:sldId id="637" r:id="rId301"/>
    <p:sldId id="640" r:id="rId302"/>
    <p:sldId id="639" r:id="rId303"/>
    <p:sldId id="613" r:id="rId304"/>
    <p:sldId id="612" r:id="rId305"/>
    <p:sldId id="617" r:id="rId306"/>
    <p:sldId id="642" r:id="rId307"/>
    <p:sldId id="643" r:id="rId308"/>
    <p:sldId id="644" r:id="rId309"/>
    <p:sldId id="645" r:id="rId310"/>
    <p:sldId id="646" r:id="rId311"/>
    <p:sldId id="649" r:id="rId312"/>
    <p:sldId id="647" r:id="rId313"/>
    <p:sldId id="648" r:id="rId314"/>
    <p:sldId id="650" r:id="rId315"/>
    <p:sldId id="652" r:id="rId316"/>
    <p:sldId id="653" r:id="rId317"/>
    <p:sldId id="655" r:id="rId318"/>
    <p:sldId id="656" r:id="rId319"/>
    <p:sldId id="657" r:id="rId320"/>
    <p:sldId id="616" r:id="rId321"/>
    <p:sldId id="651" r:id="rId322"/>
    <p:sldId id="615" r:id="rId323"/>
    <p:sldId id="620" r:id="rId324"/>
    <p:sldId id="658" r:id="rId325"/>
    <p:sldId id="659" r:id="rId326"/>
    <p:sldId id="660" r:id="rId327"/>
    <p:sldId id="661" r:id="rId328"/>
    <p:sldId id="662" r:id="rId329"/>
    <p:sldId id="663" r:id="rId330"/>
    <p:sldId id="664" r:id="rId331"/>
    <p:sldId id="619" r:id="rId332"/>
    <p:sldId id="618" r:id="rId333"/>
    <p:sldId id="623" r:id="rId334"/>
    <p:sldId id="665" r:id="rId335"/>
    <p:sldId id="668" r:id="rId336"/>
    <p:sldId id="666" r:id="rId337"/>
    <p:sldId id="667" r:id="rId338"/>
    <p:sldId id="669" r:id="rId339"/>
    <p:sldId id="670" r:id="rId340"/>
    <p:sldId id="671" r:id="rId341"/>
    <p:sldId id="622" r:id="rId342"/>
    <p:sldId id="621" r:id="rId343"/>
    <p:sldId id="672" r:id="rId344"/>
    <p:sldId id="681" r:id="rId345"/>
    <p:sldId id="684" r:id="rId346"/>
    <p:sldId id="676" r:id="rId347"/>
    <p:sldId id="678" r:id="rId348"/>
    <p:sldId id="679" r:id="rId349"/>
    <p:sldId id="680" r:id="rId350"/>
    <p:sldId id="682" r:id="rId351"/>
    <p:sldId id="685" r:id="rId352"/>
    <p:sldId id="683" r:id="rId353"/>
    <p:sldId id="686" r:id="rId354"/>
    <p:sldId id="687" r:id="rId355"/>
    <p:sldId id="674" r:id="rId356"/>
    <p:sldId id="673" r:id="rId35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9"/>
      <p:bold r:id="rId360"/>
      <p:italic r:id="rId361"/>
      <p:boldItalic r:id="rId3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7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B84C-AD02-D3E2-952F-A24E7325E12A}" v="65" dt="2022-12-08T03:05:41.491"/>
    <p1510:client id="{0406B6E6-0880-4F40-9ADD-A127704BE1BE}" v="455" dt="2023-01-04T20:57:11.303"/>
    <p1510:client id="{0AD01F75-50CF-8537-C8B8-1D6BA5DB73C1}" v="468" dt="2022-12-13T01:16:35.569"/>
    <p1510:client id="{13C386AF-CA72-C987-5791-92A4E7C9BB47}" v="67" dt="2022-12-08T14:14:59.994"/>
    <p1510:client id="{148D0ADA-ADB6-B736-0991-945E202E3A9A}" v="126" dt="2022-12-24T15:40:45.546"/>
    <p1510:client id="{16F27E0F-1B72-B9C0-24CD-BC3028FB0A4E}" v="405" dt="2022-12-13T13:09:30.449"/>
    <p1510:client id="{19565933-BA8A-B9D1-C6E2-0994168EA1EB}" v="663" dt="2022-11-30T23:04:27.336"/>
    <p1510:client id="{1CA47D63-3FFA-399E-1AD9-A356845680D7}" v="191" dt="2022-12-08T12:33:06.607"/>
    <p1510:client id="{1F501DFF-67D9-4F72-B1D3-C2A2FB7F8786}" v="39" dt="2022-12-13T16:54:27.929"/>
    <p1510:client id="{22C6C1A9-54C7-4206-94EA-19E4E01E1E62}" v="2" dt="2022-11-28T21:55:04.700"/>
    <p1510:client id="{29869507-9E19-86A3-910A-99C3E2166825}" v="247" dt="2022-12-21T23:36:35.350"/>
    <p1510:client id="{2A82C59F-4BA1-2D00-1D9B-94DB1A1DCBAA}" v="6" dt="2022-11-30T01:43:52.208"/>
    <p1510:client id="{33720FE6-5653-5A83-9D28-FB4A67F4CC0A}" v="279" dt="2022-12-08T03:41:29.068"/>
    <p1510:client id="{4C133448-80E7-447D-967B-9194B105C2FB}" v="1122" dt="2023-01-07T16:24:25.914"/>
    <p1510:client id="{523A9E7D-4FC3-4545-5146-E828B0138ACF}" v="1318" dt="2022-12-08T02:27:30.399"/>
    <p1510:client id="{618F693E-1926-3D22-6EB1-EE251CC1AACF}" v="80" dt="2022-12-14T15:38:53.739"/>
    <p1510:client id="{6D97440D-AB45-FE39-7F76-3B5AB57FE8EB}" v="9" dt="2022-12-08T11:43:49.549"/>
    <p1510:client id="{6F2F8210-D747-0544-0981-DE271CF78E0C}" v="162" dt="2022-11-30T00:27:18.054"/>
    <p1510:client id="{736583D6-D0D3-9FC1-E10F-D8989B2DB405}" v="819" dt="2022-12-10T22:42:55.888"/>
    <p1510:client id="{774AB9B9-61F8-44B1-A298-1B6AB0C2D109}" v="1324" dt="2022-12-26T16:41:26.107"/>
    <p1510:client id="{79816E5D-3DD4-763F-6BB7-9F01DC4BEF92}" v="331" dt="2023-01-02T13:41:01.311"/>
    <p1510:client id="{803BF227-D7DB-C36A-DE8E-34D3F46E8042}" v="807" dt="2022-12-10T14:57:17.677"/>
    <p1510:client id="{866CC8B1-58B9-4645-B165-449410D17E61}" v="288" dt="2022-12-08T14:05:54.985"/>
    <p1510:client id="{96A08999-12FB-4E5B-14A4-2DC65BF57BC1}" v="1230" dt="2022-12-14T00:07:41.928"/>
    <p1510:client id="{98C30B3E-5144-447F-B708-810A6E48D414}" v="2" dt="2022-11-28T14:01:00.826"/>
    <p1510:client id="{A60F88F7-22FC-5EF4-A99A-2774A604271D}" v="360" dt="2022-12-24T14:15:03.551"/>
    <p1510:client id="{B6B03F6E-2DCB-78CB-6E8B-94C41015E626}" v="588" dt="2022-12-13T23:28:25.749"/>
    <p1510:client id="{B803D6F2-04C6-BA32-9E7B-F8C5D8972C1B}" v="511" dt="2022-11-30T01:43:08.523"/>
    <p1510:client id="{CE6069BD-CA95-0251-6970-0BEA7E8C7FAC}" v="6" dt="2022-12-08T11:56:02.893"/>
    <p1510:client id="{D60F0DB6-0183-F0B9-B158-01B3300A80FE}" v="10" dt="2022-12-14T19:13:50.531"/>
    <p1510:client id="{D93313A7-7F3E-19CF-D9BB-9BD6D61CDB5F}" v="529" dt="2022-12-15T14:39:22.772"/>
    <p1510:client id="{DAD13CF6-4506-45ED-886D-A300E945B49B}" v="23" dt="2022-08-17T20:27:38.991"/>
    <p1510:client id="{E7540366-01EA-B298-5907-1A532C9D4DCB}" v="1" dt="2023-01-09T19:32:38.526"/>
    <p1510:client id="{F6ADBADE-FDB5-4946-EE42-5A2AB4F03730}" v="5" dt="2022-12-20T13:49:51.355"/>
    <p1510:client id="{F7462D8D-1FC2-8209-855D-C5822717D136}" v="548" dt="2022-12-22T18:23:56.873"/>
    <p1510:client id="{FDE42970-230E-04DC-5D85-579F544DB01F}" v="4" dt="2023-04-13T13:11:17.413"/>
    <p1510:client id="{FF4725A9-5A5F-13DB-0D85-5F3C93375437}" v="688" dt="2022-12-11T19:44:11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presProps" Target="presProps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font" Target="fonts/font1.fntdata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theme" Target="theme/theme1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371" Type="http://schemas.openxmlformats.org/officeDocument/2006/relationships/tableStyles" Target="tableStyles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361" Type="http://schemas.openxmlformats.org/officeDocument/2006/relationships/font" Target="fonts/font3.fntdata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72" Type="http://schemas.microsoft.com/office/2015/10/relationships/revisionInfo" Target="revisionInfo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font" Target="fonts/font4.fntdata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customschemas.google.com/relationships/presentationmetadata" Target="metadata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notesMaster" Target="notesMasters/notesMaster1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viewProps" Target="viewProps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22:44:13.9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41,'2'3,"-1"1,1-1,0 1,0-1,0 0,1 0,-1 0,1 0,-1 0,1-1,0 1,0-1,0 0,7 4,0 1,35 26,3-3,0-1,1-3,2-2,1-2,69 19,339 65,-361-87,853 118,-714-117,346 17,430-35,-516-4,-298-8,-69 1,284-42,-179 16,321-6,-56 7,187 8,-143 12,437-75,-626 48,905-116,-829 102,524-1,-865 56,723 32,92 50,-709-82,44 1,-152 8,44 1,-102-11,-14 0,0 0,1 1,-1 1,1 1,-1 0,0 2,0-1,17 8,-32-10,0 0,0 0,0 0,0 1,0-1,-1 1,1 0,0-1,-1 1,1 0,-1 0,0 0,0 0,1 0,-1 0,-1 0,1 0,0 1,0-1,-1 0,1 0,-1 1,0-1,0 0,0 1,0-1,0 0,0 1,-1-1,1 0,-1 1,1-1,-2 3,-1 2,1-1,-1 1,0-1,0 0,-1 0,0 0,0 0,0-1,-11 10,2-6,0-1,-1 0,0-1,-1-1,1 0,-1-1,0 0,-1-2,1 0,-29 3,-45 11,59-11,-1-1,1-2,-61-1,59-2,1 1,0 1,-54 11,-8 13,-98 22,121-34,-9 3,0-4,-124 6,180-20,16 0,0 1,0 0,-1 0,1 0,0 1,0 0,0 1,-8 2,15-4,0 1,0-1,-1 0,1 0,0 1,0-1,0 0,0 0,0 1,0-1,0 0,0 1,0-1,0 0,0 0,0 1,0-1,0 0,1 0,-1 1,0-1,0 0,0 0,0 1,0-1,0 0,1 0,-1 1,0-1,0 0,0 0,1 0,-1 0,0 1,0-1,1 0,-1 0,0 0,0 0,1 0,-1 0,0 0,0 0,1 0,-1 0,0 0,1 0,-1 0,16 8,29 8,0-3,88 16,94-4,-180-21,93 10,1-6,151-11,-277 1,1-1,-1 0,0-1,24-10,-33 12,-1 0,1 0,-1-1,1 0,-1 0,0-1,0 0,-1 1,1-1,-1-1,0 1,0-1,0 0,5-9,-9 14,1-1,-1 1,0-1,0 1,0-1,0 1,0-1,0 1,1-1,-1 1,0-1,0 1,-1-1,1 1,0-1,0 1,0-1,0 1,0-1,-1 1,1-1,0 1,0-1,-1 1,1-1,0 1,-1 0,1-1,0 1,-1-1,0 1,-20-8,-29 5,46 3,-771 3,681 1,-117 21,124-13,-147 4,89-15,58 2,-107-12,101-5,-77-6,-21 1,120 10,-86-1,-1574 11,1435 9,-9 0,287-11,-493 15,67-7,251-10,-2717 3,2897-1,-1 0,1-2,0 1,1-2,-1 0,-19-8,-33-10,-452-93,217 51,238 55,0 2,-1 3,-103 7,37 0,-1855-3,1891 9,11 1,65-10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65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5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045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368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68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3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9879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67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409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92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3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00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84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1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087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71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8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602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33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6695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6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2634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085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59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2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076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417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820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204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478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1307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5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1616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862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303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234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377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453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596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353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017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os dados, onde ficam ?</a:t>
            </a:r>
            <a:br>
              <a:rPr lang="pt-BR"/>
            </a:br>
            <a:r>
              <a:rPr lang="pt-BR" dirty="0"/>
              <a:t>Já falamos sobre instâncias EC2, sobre a importância de construir uma infraestrutura com </a:t>
            </a:r>
            <a:r>
              <a:rPr lang="pt-BR" dirty="0" err="1"/>
              <a:t>VPCs</a:t>
            </a:r>
            <a:r>
              <a:rPr lang="pt-BR" dirty="0"/>
              <a:t>, </a:t>
            </a:r>
            <a:r>
              <a:rPr lang="pt-BR" dirty="0" err="1"/>
              <a:t>sub-redes</a:t>
            </a:r>
            <a:r>
              <a:rPr lang="pt-BR" dirty="0"/>
              <a:t>, definir API Gateways ?</a:t>
            </a:r>
            <a:br>
              <a:rPr lang="pt-BR"/>
            </a:br>
            <a:r>
              <a:rPr lang="pt-BR" dirty="0"/>
              <a:t>Mas e como usando AWS podemos salvar, manter, gerenciar nossos dados ?</a:t>
            </a:r>
            <a:br>
              <a:rPr lang="pt-BR"/>
            </a:br>
            <a:r>
              <a:rPr lang="pt-BR" dirty="0"/>
              <a:t>E se eu quiser um HD para banco de dados ? E se eu precisar postar arquivos em um diretório com se estivesse em um Google Drive, Dropbox ? E se eu precisasse apenas compartilhar dados, como se fosse uma pasta na rede ?</a:t>
            </a:r>
          </a:p>
        </p:txBody>
      </p:sp>
    </p:spTree>
    <p:extLst>
      <p:ext uri="{BB962C8B-B14F-4D97-AF65-F5344CB8AC3E}">
        <p14:creationId xmlns:p14="http://schemas.microsoft.com/office/powerpoint/2010/main" val="38656994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para cada dessas necessidades existem com tipos específicos de armazenamento, que se encaixam muito com suas necessidades e também com você quer representar um arquivo, tudo depende da sua necessidade.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2745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tipo de armazenamento de objetos, também chamado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permite que você tenha dados como objetos, veremos ainda adiante o que isso significa, ou melhor, o que é de fato um objeto. Por hora, um objeto é como se fosse um </a:t>
            </a:r>
            <a:r>
              <a:rPr lang="pt-BR" dirty="0" err="1"/>
              <a:t>árquivo</a:t>
            </a:r>
            <a:r>
              <a:rPr lang="pt-BR" dirty="0"/>
              <a:t> único. Em sistema de armazenamento de objetos temos dados não estruturados, ou seja, eu posso ter nesse meu container de informações diversos tipos de dados: mídia, texto, etc. Então os casos de uso ideias são ....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71960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Armazenamento de arquivos, também chamado de file </a:t>
            </a:r>
            <a:r>
              <a:rPr lang="pt-BR" dirty="0" err="1"/>
              <a:t>storage</a:t>
            </a:r>
            <a:r>
              <a:rPr lang="pt-BR" dirty="0"/>
              <a:t>, é um tipo de armazenamento voltado para uma estrutura parecida com aquelas de uma rede corporativa. Por exemplo, eu tenho X usuários e preciso compartilhar dados entre esses usuários através de uma pasta na rede. Tá aí essa estrutura através da nuvem.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86278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Por fim, temos armazenamento de blocos. Talvez </a:t>
            </a:r>
            <a:r>
              <a:rPr lang="pt-BR" dirty="0" err="1"/>
              <a:t>vc</a:t>
            </a:r>
            <a:r>
              <a:rPr lang="pt-BR" dirty="0"/>
              <a:t> não conheça com essas palavras mas armazenamento de blocos nada mais que seu HD ou SSD do seu computador.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642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7057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1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33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Antes de falar do EBS vamos recapitular uma questão importante e que tem tudo a ver com EBS. Quando usamos EC2, iniciamos uma instância numa máquina host como você pode ver na figura abaixo. Como o EC2 usa virtualização, diversas instâncias estão num mesmo host e se em algum momento você inicializa sua instância e depois para de a utilizar pode acontecer dela mudar de máquina. Por esse motivo uma questão importante de se lembrar sobre armazenamento em relação ao EC2 é que ele não </a:t>
            </a:r>
          </a:p>
        </p:txBody>
      </p:sp>
    </p:spTree>
    <p:extLst>
      <p:ext uri="{BB962C8B-B14F-4D97-AF65-F5344CB8AC3E}">
        <p14:creationId xmlns:p14="http://schemas.microsoft.com/office/powerpoint/2010/main" val="347278649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061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25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É aí que entra o EBS, acrônimo de </a:t>
            </a:r>
            <a:r>
              <a:rPr lang="pt-BR" dirty="0" err="1"/>
              <a:t>Elastic</a:t>
            </a:r>
            <a:r>
              <a:rPr lang="pt-BR" dirty="0"/>
              <a:t> Block Stores. O EBS nada mais é do que o recurso pelo qual você vincula um dispositivo de armazenamento de blocos na sua instância EC2. Quando falamos dispositivo de armazenamento estamos falando do HD, ou seja, é o disco que você quer que sua instância EC2 utilize para armazenar dados e realizar outras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36059303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2234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7278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aí percebemos que temos tipos diferentes de discos, conforme sua necessidade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3214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2919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0050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6426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48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6905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24097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805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678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268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833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</a:t>
            </a:r>
            <a:r>
              <a:rPr lang="pt-BR" dirty="0" err="1"/>
              <a:t>Amazon</a:t>
            </a:r>
            <a:r>
              <a:rPr lang="pt-BR" dirty="0"/>
              <a:t> S3 nada mais é do que um tipo de serviço de armazenamento de objetos como já falamos anteriormente. E por que S3? Acrônimo de "Simples </a:t>
            </a:r>
            <a:r>
              <a:rPr lang="pt-BR" dirty="0" err="1"/>
              <a:t>Storage</a:t>
            </a:r>
            <a:r>
              <a:rPr lang="pt-BR" dirty="0"/>
              <a:t> Service", Serviço de Armazenamento Simples.</a:t>
            </a:r>
          </a:p>
        </p:txBody>
      </p:sp>
    </p:spTree>
    <p:extLst>
      <p:ext uri="{BB962C8B-B14F-4D97-AF65-F5344CB8AC3E}">
        <p14:creationId xmlns:p14="http://schemas.microsoft.com/office/powerpoint/2010/main" val="61578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166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voltando um pouco aos conceitos, vamos lembrar sobre armazenamento de objetos, especificamente, Objeto. O que é um Objeto ?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09214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Apenas pra reafirmar, os itens que compõem os dados de um objeto.</a:t>
            </a:r>
          </a:p>
        </p:txBody>
      </p:sp>
    </p:spTree>
    <p:extLst>
      <p:ext uri="{BB962C8B-B14F-4D97-AF65-F5344CB8AC3E}">
        <p14:creationId xmlns:p14="http://schemas.microsoft.com/office/powerpoint/2010/main" val="27875179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onde estão os objetos ? Onde eles ficam ? Que tipo de organização ?</a:t>
            </a:r>
            <a:br>
              <a:rPr lang="pt-BR" dirty="0"/>
            </a:br>
            <a:r>
              <a:rPr lang="pt-BR" dirty="0"/>
              <a:t>Como você pode ver na imagem, os objetos são armazenados em "</a:t>
            </a:r>
            <a:r>
              <a:rPr lang="pt-BR" dirty="0" err="1"/>
              <a:t>buckets</a:t>
            </a:r>
            <a:r>
              <a:rPr lang="pt-BR" dirty="0"/>
              <a:t>". Como mostra a imagem, </a:t>
            </a:r>
            <a:r>
              <a:rPr lang="pt-BR" dirty="0" err="1"/>
              <a:t>buckets</a:t>
            </a:r>
            <a:r>
              <a:rPr lang="pt-BR" dirty="0"/>
              <a:t> nesse caso pela própria palavra em inglês significa "baldes" mesmo, como se fossem nossos "baldes de dados". Na imagem temos um arquivo "</a:t>
            </a:r>
            <a:r>
              <a:rPr lang="pt-BR" dirty="0" err="1"/>
              <a:t>data.json</a:t>
            </a:r>
            <a:r>
              <a:rPr lang="pt-BR" dirty="0"/>
              <a:t>" que está indo pro </a:t>
            </a:r>
            <a:r>
              <a:rPr lang="pt-BR" dirty="0" err="1"/>
              <a:t>Bucket</a:t>
            </a:r>
            <a:r>
              <a:rPr lang="pt-BR" dirty="0"/>
              <a:t> e ali você pode colocar vários e vários objetos. Lembrando, não tem limitação de quantidade de objetos em um </a:t>
            </a:r>
            <a:r>
              <a:rPr lang="pt-BR" dirty="0" err="1"/>
              <a:t>bucket</a:t>
            </a:r>
            <a:r>
              <a:rPr lang="pt-BR" dirty="0"/>
              <a:t>, apenas limitação de tamanho de objeto (5TB)</a:t>
            </a:r>
          </a:p>
        </p:txBody>
      </p:sp>
    </p:spTree>
    <p:extLst>
      <p:ext uri="{BB962C8B-B14F-4D97-AF65-F5344CB8AC3E}">
        <p14:creationId xmlns:p14="http://schemas.microsoft.com/office/powerpoint/2010/main" val="2620785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Explicar analogia para facilitar entendimento do contexto de </a:t>
            </a:r>
            <a:r>
              <a:rPr lang="pt-BR" dirty="0" err="1"/>
              <a:t>buckets</a:t>
            </a:r>
            <a:r>
              <a:rPr lang="pt-BR" dirty="0"/>
              <a:t>/objetos</a:t>
            </a:r>
          </a:p>
        </p:txBody>
      </p:sp>
    </p:spTree>
    <p:extLst>
      <p:ext uri="{BB962C8B-B14F-4D97-AF65-F5344CB8AC3E}">
        <p14:creationId xmlns:p14="http://schemas.microsoft.com/office/powerpoint/2010/main" val="139646947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Descrever o que está no slide de forma explicativa</a:t>
            </a:r>
          </a:p>
          <a:p>
            <a:pPr marL="0" indent="0">
              <a:buNone/>
            </a:pPr>
            <a:r>
              <a:rPr lang="pt-BR" dirty="0"/>
              <a:t>No fim, comentar que os </a:t>
            </a:r>
            <a:r>
              <a:rPr lang="pt-BR" dirty="0" err="1"/>
              <a:t>buckets</a:t>
            </a:r>
            <a:r>
              <a:rPr lang="pt-BR" dirty="0"/>
              <a:t> podem aumentar para mais de 100 se solicitar no serviço de cotas)</a:t>
            </a:r>
          </a:p>
        </p:txBody>
      </p:sp>
    </p:spTree>
    <p:extLst>
      <p:ext uri="{BB962C8B-B14F-4D97-AF65-F5344CB8AC3E}">
        <p14:creationId xmlns:p14="http://schemas.microsoft.com/office/powerpoint/2010/main" val="12934851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ainda como recursos adicionais, você pode:</a:t>
            </a:r>
          </a:p>
          <a:p>
            <a:pPr marL="0" indent="0">
              <a:buNone/>
            </a:pPr>
            <a:r>
              <a:rPr lang="pt-BR" dirty="0"/>
              <a:t>- Controlar o acesso por objeto e pode até </a:t>
            </a:r>
            <a:r>
              <a:rPr lang="pt-BR" dirty="0" err="1"/>
              <a:t>versionar</a:t>
            </a:r>
            <a:r>
              <a:rPr lang="pt-BR" dirty="0"/>
              <a:t> os objetos</a:t>
            </a:r>
          </a:p>
        </p:txBody>
      </p:sp>
    </p:spTree>
    <p:extLst>
      <p:ext uri="{BB962C8B-B14F-4D97-AF65-F5344CB8AC3E}">
        <p14:creationId xmlns:p14="http://schemas.microsoft.com/office/powerpoint/2010/main" val="37598763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18777512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Nós podemos falar aqui de uma infinidade de casos de uso para </a:t>
            </a:r>
            <a:r>
              <a:rPr lang="pt-BR" dirty="0" err="1"/>
              <a:t>Amazon</a:t>
            </a:r>
            <a:r>
              <a:rPr lang="pt-BR" dirty="0"/>
              <a:t> S3 e para otimizar custos e usar o S3 conforme sua necessidade sem afetar o bolso temos as classes de armazenamento.</a:t>
            </a:r>
          </a:p>
        </p:txBody>
      </p:sp>
    </p:spTree>
    <p:extLst>
      <p:ext uri="{BB962C8B-B14F-4D97-AF65-F5344CB8AC3E}">
        <p14:creationId xmlns:p14="http://schemas.microsoft.com/office/powerpoint/2010/main" val="163285128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por quê as perguntas do slide anterior ? Porque existem todas essas classes de armazenamento aqui e todas com particularidades para atender o negócio da maneira mais assertiva possível.</a:t>
            </a:r>
          </a:p>
        </p:txBody>
      </p:sp>
    </p:spTree>
    <p:extLst>
      <p:ext uri="{BB962C8B-B14F-4D97-AF65-F5344CB8AC3E}">
        <p14:creationId xmlns:p14="http://schemas.microsoft.com/office/powerpoint/2010/main" val="373884152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7096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929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0153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98156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4292067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842445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28931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950976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287435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57275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76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1974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320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661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17422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842231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0651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0636880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252659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1246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5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3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398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90917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2071182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1956368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6674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752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355396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9380179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6530041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927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958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996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647678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194333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9689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450807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3729086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9578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0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7053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1730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661243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96101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3606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933205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494899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132259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4123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277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54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22918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0944816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5112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7469785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00466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579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26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1213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4113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Seja para o que for, sempre precisamos de uma conta. Nós não entramos nesse detalhe ainda mas aqui agora </a:t>
            </a:r>
            <a:r>
              <a:rPr lang="pt-BR" dirty="0" err="1"/>
              <a:t>vc</a:t>
            </a:r>
            <a:r>
              <a:rPr lang="pt-BR" dirty="0"/>
              <a:t> precisa compreender. Qualquer coisa que </a:t>
            </a:r>
            <a:r>
              <a:rPr lang="pt-BR" dirty="0" err="1"/>
              <a:t>vc</a:t>
            </a:r>
            <a:r>
              <a:rPr lang="pt-BR" dirty="0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aí que entra o IAM, ou "AWS </a:t>
            </a:r>
            <a:r>
              <a:rPr lang="pt-BR" dirty="0" err="1"/>
              <a:t>identity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 dirty="0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2204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29724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6666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72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749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46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7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4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1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38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16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54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1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7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9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6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95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8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3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10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02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9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7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770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71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867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73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38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98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812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5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30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5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20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51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4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36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26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45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4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05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711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09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4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6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8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74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pt_BR/training-and-certification/docs-cloud-practitioner/AWS-Certified-Cloud-Practitioner_Exam-Guid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pt-b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yancaet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onsol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exame de certificação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Practitioner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46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kumimoji="0" lang="pt-BR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9" y="1628968"/>
            <a:ext cx="6657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953356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408749" cy="181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08" y="2389278"/>
            <a:ext cx="1154086" cy="1383174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98" y="1283642"/>
            <a:ext cx="1847992" cy="104027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19" y="2571750"/>
            <a:ext cx="1091637" cy="10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7444173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2" y="1889312"/>
            <a:ext cx="7000420" cy="198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67" y="2627724"/>
            <a:ext cx="2726162" cy="1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711308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4859" y="2006818"/>
            <a:ext cx="1628966" cy="1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2204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6636" y="1889311"/>
            <a:ext cx="1949824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14:cNvPr>
              <p14:cNvContentPartPr/>
              <p14:nvPr/>
            </p14:nvContentPartPr>
            <p14:xfrm>
              <a:off x="678780" y="3185566"/>
              <a:ext cx="5139720" cy="2444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0" y="3077566"/>
                <a:ext cx="524736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63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030807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91" y="1720239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1628968"/>
            <a:ext cx="43249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3" y="1628968"/>
            <a:ext cx="42011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2" y="1628968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95" y="2022513"/>
            <a:ext cx="295316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https://aws.amazon.com/pt/certification/certified-cloud-practitioner/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https://d1.awsstatic.com/pt_BR/training-and-certification/docs-cloud-practitioner/AWS-Certified-Cloud-Practitioner_Exam-Guide.pdf</a:t>
            </a:r>
            <a:endParaRPr lang="en-US" sz="1900" b="1" u="sng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https://github.com/willyancaetano/estudos-aws-cloud-practitioner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https://d1.awsstatic.com/pt_BR/training-and-certification/docs-cloud-practitioner/AWS-Certified-Cloud-Practitioner_Sample-Questions.pdf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871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Usuário publica mensagens no tópico e 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assinantes escutam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91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O termo “sem servidor” significa que o código é executado em servidores sem que você precise provisionar ou gerenciar esses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2270049" y="231750"/>
            <a:ext cx="46039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0" y="1697628"/>
            <a:ext cx="7063200" cy="2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de estudo e preparo para o exame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715951" y="20417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ECR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EKS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Kubernetes</a:t>
            </a:r>
            <a:r>
              <a:rPr lang="pt-BR" sz="2000" dirty="0">
                <a:latin typeface="Calibri"/>
                <a:cs typeface="Calibri"/>
                <a:sym typeface="Calibri"/>
              </a:rPr>
              <a:t>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AWS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Fargate</a:t>
            </a:r>
            <a:endParaRPr lang="pt-BR" sz="200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4" y="1687606"/>
            <a:ext cx="8542771" cy="26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1889311"/>
            <a:ext cx="5524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7606"/>
            <a:ext cx="7185600" cy="2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2112" y="613003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17486"/>
            <a:ext cx="8715375" cy="3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Redes em AWS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0175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conceitos de redes </a:t>
            </a: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relacionados a AWS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0671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Amazon VPC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Sub-redes 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acesso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Conectividade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AWS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71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25498724-392B-93DF-5704-0101943423F6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Sugestão: Repetição espaçada, mapas mentais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Simulados, muito simulados!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Leia a documentação da AWS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Procure materiais alternativos na web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Compreenda cada serviço que esteja estudando</a:t>
            </a:r>
          </a:p>
        </p:txBody>
      </p:sp>
    </p:spTree>
    <p:extLst>
      <p:ext uri="{BB962C8B-B14F-4D97-AF65-F5344CB8AC3E}">
        <p14:creationId xmlns:p14="http://schemas.microsoft.com/office/powerpoint/2010/main" val="25661416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206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VPC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67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organizamos nossos recursos na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2271D57-A32A-72C4-8AFA-007E6697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29" y="2434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05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 fosse em um escritório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Escritório com mesas e cadeiras&#10;&#10;Descrição gerada automaticamente">
            <a:extLst>
              <a:ext uri="{FF2B5EF4-FFF2-40B4-BE49-F238E27FC236}">
                <a16:creationId xmlns:a16="http://schemas.microsoft.com/office/drawing/2014/main" id="{3E848B1C-84E9-6C58-E64C-D7B04032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57" y="1794951"/>
            <a:ext cx="4703577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5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6512B60-1B87-7F5A-C62D-CE36BFF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54" y="304751"/>
            <a:ext cx="5049135" cy="4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 na nuvem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2D79C0-521C-725F-E02C-F1D8E3B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38" y="2826489"/>
            <a:ext cx="1524000" cy="15240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CB23DDC7-5145-2366-611E-FE6E5F9A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9" y="17955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</a:t>
            </a:r>
            <a:endParaRPr lang="pt-BR" sz="4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VPC: Virtual Private Cloud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Permite construir e configurar redes virtuais na AWS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Sub-redes</a:t>
            </a:r>
            <a:r>
              <a:rPr lang="pt-BR" sz="2000" dirty="0">
                <a:latin typeface="Calibri"/>
                <a:cs typeface="Calibri"/>
              </a:rPr>
              <a:t>: privadas e públicas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"Tudo começa dentro de um VPC"</a:t>
            </a:r>
          </a:p>
        </p:txBody>
      </p:sp>
    </p:spTree>
    <p:extLst>
      <p:ext uri="{BB962C8B-B14F-4D97-AF65-F5344CB8AC3E}">
        <p14:creationId xmlns:p14="http://schemas.microsoft.com/office/powerpoint/2010/main" val="375918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uso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8C510AD-68E4-663F-D495-2590C5A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5" y="1687606"/>
            <a:ext cx="6777729" cy="33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6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https://docs.aws.amazon.com/pt_br/vpc/latest/userguide/what-is-amazon-vpc.html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https://aws.amazon.com/pt/vpc/</a:t>
            </a:r>
            <a:endParaRPr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https://www.youtube.com/watch?v=3UCwOfHKZ38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611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18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Descanse no dia anterior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Chegue com antecedência se for realizar o exame em um centro autorizado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Verifique as instruções que serão enviadas em seu e-mail</a:t>
            </a:r>
          </a:p>
        </p:txBody>
      </p:sp>
    </p:spTree>
    <p:extLst>
      <p:ext uri="{BB962C8B-B14F-4D97-AF65-F5344CB8AC3E}">
        <p14:creationId xmlns:p14="http://schemas.microsoft.com/office/powerpoint/2010/main" val="42889250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Conectividade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AWS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59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e 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36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Gateway da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BA2A62-1B03-920B-CF53-63FC30AC7252}"/>
              </a:ext>
            </a:extLst>
          </p:cNvPr>
          <p:cNvSpPr/>
          <p:nvPr/>
        </p:nvSpPr>
        <p:spPr>
          <a:xfrm rot="2040000">
            <a:off x="5155367" y="1887225"/>
            <a:ext cx="1076547" cy="1249325"/>
          </a:xfrm>
          <a:prstGeom prst="down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38BA83-3499-1438-EB09-13141DA65D9E}"/>
              </a:ext>
            </a:extLst>
          </p:cNvPr>
          <p:cNvSpPr txBox="1"/>
          <p:nvPr/>
        </p:nvSpPr>
        <p:spPr>
          <a:xfrm>
            <a:off x="6392825" y="1681272"/>
            <a:ext cx="25385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  <a:cs typeface="Calibri"/>
              </a:rPr>
              <a:t>Gateway da Internet</a:t>
            </a:r>
          </a:p>
        </p:txBody>
      </p:sp>
    </p:spTree>
    <p:extLst>
      <p:ext uri="{BB962C8B-B14F-4D97-AF65-F5344CB8AC3E}">
        <p14:creationId xmlns:p14="http://schemas.microsoft.com/office/powerpoint/2010/main" val="1146202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a sub-redes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privadas</a:t>
            </a:r>
            <a:endParaRPr lang="pt-BR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Century Gothic"/>
            </a:endParaRPr>
          </a:p>
        </p:txBody>
      </p:sp>
      <p:pic>
        <p:nvPicPr>
          <p:cNvPr id="6" name="Imagem 6" descr="Linha do tempo&#10;&#10;Descrição gerada automaticamente">
            <a:extLst>
              <a:ext uri="{FF2B5EF4-FFF2-40B4-BE49-F238E27FC236}">
                <a16:creationId xmlns:a16="http://schemas.microsoft.com/office/drawing/2014/main" id="{49950A12-EABE-C651-F711-7CC5DD79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53" y="1826522"/>
            <a:ext cx="6052583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0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</a:rPr>
              <a:t>AWS Direct Connect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FD4EB1BE-2558-B44F-2363-C9441CF6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547489"/>
            <a:ext cx="6619141" cy="2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76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https://docs.aws.amazon.com/pt_br/vpc/latest/userguide/VPC_Internet_Gateway.html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https://www.youtube.com/watch?v=-e2yw1STfNo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https://docs.aws.amazon.com/pt_br/vpc/latest/userguide/vpn-connections.html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21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93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Sub-redes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listas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controle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acesso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113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dados trafegam em uma VPC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9A9DD1-07E8-E147-4A6A-CB5F5E69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1" y="1938181"/>
            <a:ext cx="5930410" cy="27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2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Network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ACLs</a:t>
            </a:r>
            <a:endParaRPr lang="pt-BR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481F5-FD77-D814-7ECA-60AD59B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38" y="1658736"/>
            <a:ext cx="4047392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3550" y="129295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https://www.mindmaps.app/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 dirty="0"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https://quizlet.com/pt-br</a:t>
            </a:r>
            <a:endParaRPr lang="en-US" sz="2400" u="sng" dirty="0">
              <a:latin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lang="en-US" sz="2400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9229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Network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ACLs</a:t>
            </a:r>
            <a:endParaRPr lang="pt-BR" dirty="0" err="1"/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sub-redes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Stateless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permite todo tráfego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65156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para recursos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4C249F6D-D6A7-EE67-7F53-3BA8E1A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8" y="1776989"/>
            <a:ext cx="6443294" cy="30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5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3819BF4D-FBC1-68FD-B277-300E5C55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1657455"/>
            <a:ext cx="719796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instância EC2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Stateful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nega todo o tráfego de entrada e permite todo tráfego de saída</a:t>
            </a:r>
          </a:p>
        </p:txBody>
      </p:sp>
    </p:spTree>
    <p:extLst>
      <p:ext uri="{BB962C8B-B14F-4D97-AF65-F5344CB8AC3E}">
        <p14:creationId xmlns:p14="http://schemas.microsoft.com/office/powerpoint/2010/main" val="1800978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Revisando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C2EED11-58AE-9A1E-7338-F0E9DFBA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8904"/>
              </p:ext>
            </p:extLst>
          </p:nvPr>
        </p:nvGraphicFramePr>
        <p:xfrm>
          <a:off x="1931936" y="1759050"/>
          <a:ext cx="512064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7825606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0636671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684492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Característica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Network </a:t>
                      </a:r>
                      <a:r>
                        <a:rPr lang="pt-BR" b="1" dirty="0" err="1">
                          <a:solidFill>
                            <a:srgbClr val="EA4E60"/>
                          </a:solidFill>
                        </a:rPr>
                        <a:t>ACLs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Grupos de Segurança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Comportamento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noProof="0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Stateful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2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Segurança a nível de...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Subnet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Instância EC2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74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Por padrão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Permite todo tráfego de entrada e saída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Nega todo tráfego de entrada e permite todo fluxo de saída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04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  <a:sym typeface="Calibri"/>
              </a:rPr>
              <a:t>https://docs.aws.amazon.com/pt_br/vpc/latest/userguide/vpc-network-acls.html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https://docs.aws.amazon.com/pt_br/vpc/latest/userguide/VPC_SecurityGroups.html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507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00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e Banco de Dados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10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Armazenamento e Banco de Dados da AWS e compreender seus casos de uso alvo.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8234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nuvem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Amazon S3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Elastic Block Store - EBS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335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EFS – Amazon Elastic File System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DynamoDB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Relational Database Service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534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Outros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banco de dados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Big Data com Amazon Redshift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265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25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884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 os dados? O quê, onde e como?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B75F76D-3078-2443-D926-39A430E7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3" y="2005397"/>
            <a:ext cx="1830506" cy="183903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1020D3C-67AD-1FB1-2143-3001D594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42" y="3305676"/>
            <a:ext cx="1830806" cy="1840832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C16DAE2-043F-D779-1B92-5CA8DBE9F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873" y="3165308"/>
            <a:ext cx="1830806" cy="1840832"/>
          </a:xfrm>
          <a:prstGeom prst="rect">
            <a:avLst/>
          </a:prstGeom>
        </p:spPr>
      </p:pic>
      <p:pic>
        <p:nvPicPr>
          <p:cNvPr id="26" name="Imagem 26">
            <a:extLst>
              <a:ext uri="{FF2B5EF4-FFF2-40B4-BE49-F238E27FC236}">
                <a16:creationId xmlns:a16="http://schemas.microsoft.com/office/drawing/2014/main" id="{EE746DB4-18FE-1B99-2AED-09E2369E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1631282"/>
            <a:ext cx="1810753" cy="1790700"/>
          </a:xfrm>
          <a:prstGeom prst="rect">
            <a:avLst/>
          </a:prstGeom>
        </p:spPr>
      </p:pic>
      <p:pic>
        <p:nvPicPr>
          <p:cNvPr id="32" name="Imagem 32" descr="Ícone&#10;&#10;Descrição gerada automaticamente">
            <a:extLst>
              <a:ext uri="{FF2B5EF4-FFF2-40B4-BE49-F238E27FC236}">
                <a16:creationId xmlns:a16="http://schemas.microsoft.com/office/drawing/2014/main" id="{0DF475A6-1F10-BCCF-1259-D3B0E9707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926" y="1240255"/>
            <a:ext cx="1840832" cy="1850858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C8EC8CFB-5B61-B840-6B88-E3B0C9DD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2784308"/>
            <a:ext cx="2251911" cy="2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4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Tipos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Objetos (</a:t>
            </a: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Arquivos (File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 (Block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4030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Objetos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como objetos (arquivos e metadados)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não estruturados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r>
              <a:rPr lang="pt-BR" sz="2000" dirty="0">
                <a:latin typeface="Calibri"/>
                <a:cs typeface="Calibri"/>
              </a:rPr>
              <a:t>, Mídias, 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78860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Arquivos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23885" y="168580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Sistemas de arquivos compartilhados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acesso por meio de servidores, aplicações e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Analogia com pastas compartilhadas em uma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Ferramentas de desenvolvimento, Diretórios pessoais</a:t>
            </a:r>
          </a:p>
        </p:txBody>
      </p:sp>
    </p:spTree>
    <p:extLst>
      <p:ext uri="{BB962C8B-B14F-4D97-AF65-F5344CB8AC3E}">
        <p14:creationId xmlns:p14="http://schemas.microsoft.com/office/powerpoint/2010/main" val="10640415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Blocos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blocos: HDD, SSD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Dispositivo com diferentes configurações de Leitura e Escrita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Máquinas virtuais, contêiners,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5672079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https://aws.amazon.com/pt/what-is/cloud-file-storage/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https://aws.amazon.com/pt/what-is/object-storage/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https://aws.amazon.com/pt/what-is/block-storage/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Introdução a Cloud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003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4552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Elastic Block Store - EBS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3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Usando EC2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7D0B52-CCAB-C8B6-54C4-23E70AA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3" y="1696036"/>
            <a:ext cx="5367270" cy="3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62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Volume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Instance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Discos anexados fisicamente ao computador host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armazenamento temporário como buffers, caches, dados de rascunho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4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Dados serão perdidos 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Falha de disco de uma unidade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parada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hiberna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encerrada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410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 - EBS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CE54FFE-9A5C-7039-FABD-503792BF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14" y="1595513"/>
            <a:ext cx="3937379" cy="3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EBS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em Blocos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Block, blocos = HD, físico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Compute Cloud (EC2)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HDs são chamados "volumes"</a:t>
            </a:r>
          </a:p>
        </p:txBody>
      </p:sp>
    </p:spTree>
    <p:extLst>
      <p:ext uri="{BB962C8B-B14F-4D97-AF65-F5344CB8AC3E}">
        <p14:creationId xmlns:p14="http://schemas.microsoft.com/office/powerpoint/2010/main" val="7894114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Defina o tipo do volume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Escolha tamanho e configurações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Anexe o volume a uma instância EC2</a:t>
            </a:r>
          </a:p>
        </p:txBody>
      </p:sp>
    </p:spTree>
    <p:extLst>
      <p:ext uri="{BB962C8B-B14F-4D97-AF65-F5344CB8AC3E}">
        <p14:creationId xmlns:p14="http://schemas.microsoft.com/office/powerpoint/2010/main" val="3044855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ou menos assim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61E54D-F831-4785-263E-24C56A06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1678941"/>
            <a:ext cx="8701615" cy="30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64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HDD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lento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barato 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Disco rígido frio e otimizado para </a:t>
            </a:r>
            <a:r>
              <a:rPr lang="pt-BR" sz="2000" dirty="0" err="1">
                <a:latin typeface="Calibri"/>
                <a:cs typeface="Calibri"/>
              </a:rPr>
              <a:t>throughput</a:t>
            </a: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0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mercado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Tech Lead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Viagens, Fotografia, Games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https://github.com/willyancaetano</a:t>
            </a:r>
            <a:endParaRPr lang="en-US" sz="2400" b="0" i="0" u="sng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https://www.linkedin.com/in/willyancaetanodev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;p16">
            <a:extLst>
              <a:ext uri="{FF2B5EF4-FFF2-40B4-BE49-F238E27FC236}">
                <a16:creationId xmlns:a16="http://schemas.microsoft.com/office/drawing/2014/main" id="{8424A2FF-DCE6-186E-075F-9B3A9A34C5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69" y="764541"/>
            <a:ext cx="1579448" cy="21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Entender o que é </a:t>
            </a:r>
            <a:r>
              <a:rPr lang="pt-BR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</a:t>
            </a:r>
            <a:r>
              <a:rPr lang="pt-BR" sz="2400" i="1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Computing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seus principais benefícios e descrever modelos de serviço e implantação.</a:t>
            </a:r>
            <a:endParaRPr lang="pt-BR" sz="2400" i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2860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SSD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rápido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caro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Volumes SSD de uso geral, IOPS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718462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Lembre-se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1E558B-E72D-6DA5-2D8F-18D23FD6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8505"/>
              </p:ext>
            </p:extLst>
          </p:nvPr>
        </p:nvGraphicFramePr>
        <p:xfrm>
          <a:off x="1668780" y="2170176"/>
          <a:ext cx="512064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2200979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742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1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Mais </a:t>
                      </a:r>
                      <a:r>
                        <a:rPr lang="en-US" dirty="0" err="1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4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Uso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geral</a:t>
                      </a:r>
                      <a:r>
                        <a:rPr lang="en-US" dirty="0"/>
                        <a:t>, IOPS </a:t>
                      </a:r>
                      <a:r>
                        <a:rPr lang="en-US" dirty="0" err="1"/>
                        <a:t>provisionados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 </a:t>
                      </a:r>
                      <a:r>
                        <a:rPr lang="pt-BR" sz="1400" b="0" i="0" u="none" strike="noStrike" noProof="0" dirty="0">
                          <a:latin typeface="Calibri"/>
                        </a:rPr>
                        <a:t>Disco rígido frio e otimizado para </a:t>
                      </a:r>
                      <a:r>
                        <a:rPr lang="pt-BR" sz="1400" b="0" i="0" u="none" strike="noStrike" noProof="0" dirty="0" err="1">
                          <a:latin typeface="Calibri"/>
                        </a:rPr>
                        <a:t>throughput</a:t>
                      </a:r>
                      <a:endParaRPr lang="en-US" sz="1400" b="0" i="0" u="none" strike="noStrike" noProof="0" dirty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7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Snapshots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Incremental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923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7775E-D627-D413-F16E-338C049B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69" y="1865697"/>
            <a:ext cx="6093371" cy="2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57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5DCCFB-67C6-6157-F548-E679C26E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0" y="76273"/>
            <a:ext cx="4214648" cy="4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73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4FD230E-7012-F1C9-98D9-DC2C35CC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402130"/>
            <a:ext cx="4943803" cy="4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2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26276" y="1316518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https://docs.aws.amazon.com/pt_br/AWSEC2/latest/UserGuide/InstanceStorage.html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https://docs.aws.amazon.com/pt_br/AWSEC2/latest/UserGuide/AmazonEBS.html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https://docs.aws.amazon.com/pt_br/AWSEC2/latest/UserGuide/ebs-volume-types.html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https://docs.aws.amazon.com/pt_br/AWSEC2/latest/UserGuide/EBSSnapshots.html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69700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5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S3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19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armazenamento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– </a:t>
            </a:r>
            <a:r>
              <a:rPr lang="pt-BR" sz="2000" dirty="0" err="1">
                <a:latin typeface="Calibri"/>
                <a:cs typeface="Calibri"/>
              </a:rPr>
              <a:t>Simple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71317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Afinal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o que é </a:t>
            </a:r>
            <a:r>
              <a:rPr lang="en-US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Computing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?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5;p17">
            <a:extLst>
              <a:ext uri="{FF2B5EF4-FFF2-40B4-BE49-F238E27FC236}">
                <a16:creationId xmlns:a16="http://schemas.microsoft.com/office/drawing/2014/main" id="{57F3D0C4-1BDA-3E37-6CDF-DB048CFBBB06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6;p17">
            <a:extLst>
              <a:ext uri="{FF2B5EF4-FFF2-40B4-BE49-F238E27FC236}">
                <a16:creationId xmlns:a16="http://schemas.microsoft.com/office/drawing/2014/main" id="{20A4A125-592B-27D9-3C97-06EC35185C2C}"/>
              </a:ext>
            </a:extLst>
          </p:cNvPr>
          <p:cNvSpPr/>
          <p:nvPr/>
        </p:nvSpPr>
        <p:spPr>
          <a:xfrm>
            <a:off x="2262750" y="382286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630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um objeto no S3?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7C885FF-5243-5EC4-0D82-BF40CDBC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7" y="1681204"/>
            <a:ext cx="6891866" cy="22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6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Composição de um objeto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Chave: Nome que você atribui ao objeto. Usado para recuperar o objeto.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Valor: O conteúdo que você está armazenando.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Metadados: Um conjunto de pares de nome-valor com o qual é possível armazenar informações relacionadas ao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826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Onde estão os objetos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AF96F2BD-1CFF-03BA-F030-579E4591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4" y="1684456"/>
            <a:ext cx="7304616" cy="32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9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4133" y="382301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Analogia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46B5DDB6-3D4E-1E6B-56D7-29375896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9" y="1280271"/>
            <a:ext cx="2878860" cy="3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9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Buckets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Antes de um upload do seus objetos, você precisa criar um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 um contêiner para objetos armazenados no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S3.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armazenar qualquer número de objetos em um </a:t>
            </a:r>
            <a:r>
              <a:rPr lang="pt-BR" sz="2000" err="1">
                <a:latin typeface="Calibri"/>
                <a:cs typeface="Calibri"/>
              </a:rPr>
              <a:t>bucket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Objetos podem ter de 0 até 5TB de tamanho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ter até 100 </a:t>
            </a:r>
            <a:r>
              <a:rPr lang="pt-BR" sz="2000" dirty="0" err="1">
                <a:latin typeface="Calibri"/>
                <a:cs typeface="Calibri"/>
              </a:rPr>
              <a:t>buckets</a:t>
            </a:r>
            <a:r>
              <a:rPr lang="pt-BR" sz="2000" dirty="0">
                <a:latin typeface="Calibri"/>
                <a:cs typeface="Calibri"/>
              </a:rPr>
              <a:t> na sua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715244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Você ainda pode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Controlar acesso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Utilizar versionamento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399170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Casos de uso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Arquivamento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Hospedagem de sites estáticos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67056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Categorias para adequar melhor as necessidades de negócio e custo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Fatores importantes na seleção de uma categoria:</a:t>
            </a:r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 que frequência você planeja recuperar seus dados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Seus dados precisam estar muito ou pouco disponíveis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4479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– IA)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Intelligent-Tiering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Instant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57550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 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 </a:t>
            </a:r>
            <a:r>
              <a:rPr lang="pt-BR" sz="2000" dirty="0" err="1">
                <a:latin typeface="Calibri"/>
                <a:cs typeface="Calibri"/>
              </a:rPr>
              <a:t>Flexible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Deep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Archive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088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Implantação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720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dados acessados com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 mínimo de três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Boa escolha para diversos casos de uso como sites, distribuição de conteúdo e análise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Custo mais alto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44585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 dados em um mínimo de três Zonas de 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com pouca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Taxa por GB de armazenamento e recuperação mais baixo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46222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One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Zone-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Tem um preço de armazenamento menor do que o S3 Standard – 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uma única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Cenários: Você quer economizar custos com armazenamento e você pode reproduzir facilmente seus dados em caso de falha na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70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Intelligent-Tiering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167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com padrões de acesso desconhecidos ou em alteração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 automaticamente o ciclo de vida dos objetos armazenados otimizando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Requer uma pequena taxa mensal de monitoramento e automação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973230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F934658-0462-C9CF-EEBE-992B5E1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2" y="1922043"/>
            <a:ext cx="8553449" cy="1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93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Instant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longa duração, raramente acessados mas que exigem recuperação rápida (milissegundos)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acesso tão rápido quanto Standard e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 uma vez por trimestre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65576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Flexible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Para dados que não requerem acesso imediato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casos de uso de backups não urgentes,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 pode escolher qual velocidade de recuperação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109123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Deep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Archive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retenção e preservação digital de longo prazo para dados que podem ser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empresas que precisam manter dados por conformidades legais por 7 a 10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Recuperação de dados em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077412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S3 - https://docs.aws.amazon.com/pt_br/AmazonS3/latest/userguide/Welcome.html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objetos</a:t>
            </a:r>
            <a:r>
              <a:rPr lang="en-US" sz="2000" b="1" u="sng" dirty="0">
                <a:latin typeface="Calibri"/>
                <a:cs typeface="Calibri"/>
              </a:rPr>
              <a:t> Amazon S3 - https://docs.aws.amazon.com/pt_br/AmazonS3/latest/userguide/UsingObjects.html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Trabalhar</a:t>
            </a:r>
            <a:r>
              <a:rPr lang="en-US" sz="2000" b="1" u="sng" dirty="0">
                <a:latin typeface="Calibri"/>
                <a:cs typeface="Calibri"/>
              </a:rPr>
              <a:t> com </a:t>
            </a:r>
            <a:r>
              <a:rPr lang="en-US" sz="2000" b="1" u="sng" dirty="0" err="1">
                <a:latin typeface="Calibri"/>
                <a:cs typeface="Calibri"/>
              </a:rPr>
              <a:t>metadados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https://docs.aws.amazon.com/pt_br/AmazonS3/latest/userguide/UsingMetadata.html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26740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 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dos buckets - https://docs.aws.amazon.com/pt_br/AmazonS3/latest/userguide/UsingBucket.html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Usando</a:t>
            </a:r>
            <a:r>
              <a:rPr lang="en-US" sz="2000" b="1" u="sng" dirty="0">
                <a:latin typeface="Calibri"/>
                <a:cs typeface="Calibri"/>
              </a:rPr>
              <a:t> o </a:t>
            </a:r>
            <a:r>
              <a:rPr lang="en-US" sz="2000" b="1" u="sng" dirty="0" err="1">
                <a:latin typeface="Calibri"/>
                <a:cs typeface="Calibri"/>
              </a:rPr>
              <a:t>versionamento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buckets do S3 - https://docs.aws.amazon.com/pt_br/AmazonS3/latest/userguide/Versioning.html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 dirty="0">
                <a:latin typeface="Calibri"/>
                <a:cs typeface="Calibri"/>
              </a:rPr>
              <a:t>Classes de </a:t>
            </a:r>
            <a:r>
              <a:rPr lang="en-US" sz="2000" b="1" u="sng" dirty="0" err="1">
                <a:latin typeface="Calibri"/>
                <a:cs typeface="Calibri"/>
              </a:rPr>
              <a:t>armazenamento</a:t>
            </a:r>
            <a:r>
              <a:rPr lang="en-US" sz="2000" b="1" u="sng" dirty="0">
                <a:latin typeface="Calibri"/>
                <a:cs typeface="Calibri"/>
              </a:rPr>
              <a:t> - https://aws.amazon.com/pt/s3/storage-classes/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17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4098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o S3 Intelligent-Tiering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- https://docs.aws.amazon.com/pt_br/AmazonS3/latest/userguide/intelligent-tiering-overview.html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7131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924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EFS – Amazon Elastic File System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1424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File System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um sistema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 e totalmente elástico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até </a:t>
            </a:r>
            <a:r>
              <a:rPr lang="pt-BR" sz="2000" dirty="0" err="1">
                <a:latin typeface="Calibri"/>
                <a:cs typeface="Calibri"/>
              </a:rPr>
              <a:t>Petabytes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Aumente e diminuir conforme adição e remoção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66921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protocolo NFS (Network file System)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acessado por EC2, Lambda, ECS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Acesso simultâneo ao mesmos dados sem problemas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04783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Classes de armazenamento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Padrão (Instância regional): Standard e Standard – IA (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Uma AZ: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e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</a:t>
            </a:r>
            <a:r>
              <a:rPr lang="pt-BR" sz="2000" dirty="0">
                <a:latin typeface="Calibri"/>
                <a:ea typeface="Calibri"/>
                <a:cs typeface="Calibri"/>
              </a:rPr>
              <a:t>– IA (</a:t>
            </a:r>
            <a:r>
              <a:rPr lang="pt-BR" sz="2000" dirty="0" err="1">
                <a:latin typeface="Calibri"/>
                <a:ea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ea typeface="Calibri"/>
                <a:cs typeface="Calibri"/>
              </a:rPr>
              <a:t> Access)</a:t>
            </a:r>
            <a:endParaRPr lang="pt-BR" sz="2000" dirty="0"/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01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ED8123A-7FFD-5574-3A2B-2DCCDB9E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89" y="1076487"/>
            <a:ext cx="5438422" cy="39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7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56526167-9122-52EC-5796-0DA80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5" y="967294"/>
            <a:ext cx="5650088" cy="4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 https://aws.amazon.com/pt/efs/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O que é EFS ?  - https://docs.aws.amazon.com/pt_br/efs/latest/ug/whatisefs.html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73594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Afinal, o que é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Relational Database Service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39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Banco de dados relacional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9C969D4-5ABF-B1A8-6F85-18C8ED5F6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5551"/>
              </p:ext>
            </p:extLst>
          </p:nvPr>
        </p:nvGraphicFramePr>
        <p:xfrm>
          <a:off x="64347" y="1780710"/>
          <a:ext cx="33425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25">
                  <a:extLst>
                    <a:ext uri="{9D8B030D-6E8A-4147-A177-3AD203B41FA5}">
                      <a16:colId xmlns:a16="http://schemas.microsoft.com/office/drawing/2014/main" val="3492850188"/>
                    </a:ext>
                  </a:extLst>
                </a:gridCol>
                <a:gridCol w="1834444">
                  <a:extLst>
                    <a:ext uri="{9D8B030D-6E8A-4147-A177-3AD203B41FA5}">
                      <a16:colId xmlns:a16="http://schemas.microsoft.com/office/drawing/2014/main" val="791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NOME_LOJA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Centro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0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Zona Leste 2</a:t>
                      </a:r>
                      <a:endParaRPr lang="pt-B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74900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F1BA6C87-75ED-6B0C-F4F7-51FFCAAFE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2211"/>
              </p:ext>
            </p:extLst>
          </p:nvPr>
        </p:nvGraphicFramePr>
        <p:xfrm>
          <a:off x="7062611" y="1749777"/>
          <a:ext cx="2010832" cy="107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88">
                  <a:extLst>
                    <a:ext uri="{9D8B030D-6E8A-4147-A177-3AD203B41FA5}">
                      <a16:colId xmlns:a16="http://schemas.microsoft.com/office/drawing/2014/main" val="1012133238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1822165849"/>
                    </a:ext>
                  </a:extLst>
                </a:gridCol>
              </a:tblGrid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048547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Tênis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90530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Sandália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23397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BB6D4BE-2928-3089-CEB2-85C74C9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1492"/>
              </p:ext>
            </p:extLst>
          </p:nvPr>
        </p:nvGraphicFramePr>
        <p:xfrm>
          <a:off x="2371513" y="3156543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907837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8217534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3342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ID_PRODUTO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9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4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8809"/>
                  </a:ext>
                </a:extLst>
              </a:tr>
            </a:tbl>
          </a:graphicData>
        </a:graphic>
      </p:graphicFrame>
      <p:sp>
        <p:nvSpPr>
          <p:cNvPr id="12" name="Seta: para a Esquerda e para Cima 11">
            <a:extLst>
              <a:ext uri="{FF2B5EF4-FFF2-40B4-BE49-F238E27FC236}">
                <a16:creationId xmlns:a16="http://schemas.microsoft.com/office/drawing/2014/main" id="{E7FFC29D-A19A-8388-BF3B-1E382ABFF943}"/>
              </a:ext>
            </a:extLst>
          </p:cNvPr>
          <p:cNvSpPr/>
          <p:nvPr/>
        </p:nvSpPr>
        <p:spPr>
          <a:xfrm>
            <a:off x="7505347" y="2868084"/>
            <a:ext cx="1023054" cy="11853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e para Cima 13">
            <a:extLst>
              <a:ext uri="{FF2B5EF4-FFF2-40B4-BE49-F238E27FC236}">
                <a16:creationId xmlns:a16="http://schemas.microsoft.com/office/drawing/2014/main" id="{360095D8-065C-3D4A-B4AF-73E62AB235FA}"/>
              </a:ext>
            </a:extLst>
          </p:cNvPr>
          <p:cNvSpPr/>
          <p:nvPr/>
        </p:nvSpPr>
        <p:spPr>
          <a:xfrm flipH="1">
            <a:off x="1134179" y="2910416"/>
            <a:ext cx="1234723" cy="121355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69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Requisitos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Relação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a compreensão das informações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como linguagem de consulta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RDBMS (Sistema de gerenciamento de banco de 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333230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Vendors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0" y="1933929"/>
            <a:ext cx="1910645" cy="1903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9" y="1990373"/>
            <a:ext cx="1917701" cy="1931812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1725366"/>
            <a:ext cx="2743200" cy="2468880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955" y="2049504"/>
            <a:ext cx="2743200" cy="2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05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na nuvem ?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4" y="1545873"/>
            <a:ext cx="1275645" cy="1268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8" y="3041651"/>
            <a:ext cx="1374424" cy="1374424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1464310"/>
            <a:ext cx="1967089" cy="1770381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844" y="2578670"/>
            <a:ext cx="1586089" cy="1291439"/>
          </a:xfrm>
          <a:prstGeom prst="rect">
            <a:avLst/>
          </a:prstGeom>
        </p:spPr>
      </p:pic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955093"/>
            <a:ext cx="1776589" cy="17765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9585612-C99C-E06D-8F78-BF29FF5000DF}"/>
              </a:ext>
            </a:extLst>
          </p:cNvPr>
          <p:cNvSpPr/>
          <p:nvPr/>
        </p:nvSpPr>
        <p:spPr>
          <a:xfrm>
            <a:off x="3843514" y="2494139"/>
            <a:ext cx="1806222" cy="78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4FA6-259E-E05A-C50A-731B53D855C1}"/>
              </a:ext>
            </a:extLst>
          </p:cNvPr>
          <p:cNvSpPr txBox="1"/>
          <p:nvPr/>
        </p:nvSpPr>
        <p:spPr>
          <a:xfrm>
            <a:off x="6734527" y="3829402"/>
            <a:ext cx="1155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33725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03259"/>
            <a:ext cx="1776589" cy="177658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Você usa, você gerencia</a:t>
            </a: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5" y="1774754"/>
            <a:ext cx="1155701" cy="103660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1771650"/>
            <a:ext cx="866425" cy="859369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54" y="3199559"/>
            <a:ext cx="824090" cy="66349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140428"/>
            <a:ext cx="951090" cy="951090"/>
          </a:xfrm>
          <a:prstGeom prst="rect">
            <a:avLst/>
          </a:prstGeom>
        </p:spPr>
      </p:pic>
      <p:pic>
        <p:nvPicPr>
          <p:cNvPr id="2" name="Imagem 7" descr="Ícone&#10;&#10;Descrição gerada automaticamente">
            <a:extLst>
              <a:ext uri="{FF2B5EF4-FFF2-40B4-BE49-F238E27FC236}">
                <a16:creationId xmlns:a16="http://schemas.microsoft.com/office/drawing/2014/main" id="{DC347A82-6AF9-3DEF-B4F1-D990942F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1592808"/>
            <a:ext cx="1395589" cy="1548660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DA9CDBD-9536-E106-2F8A-96AB72FFF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7622" y="2794705"/>
            <a:ext cx="1663700" cy="16495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A86E15B-312B-0F6D-AC5A-470863436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178" y="3182761"/>
            <a:ext cx="880534" cy="873478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0B181A3-0A7D-CCDB-D863-9A7A3924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0" y="1962150"/>
            <a:ext cx="1614312" cy="1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50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Relational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Database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Service</a:t>
            </a:r>
            <a:endParaRPr lang="pt-BR" sz="4000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configuração e provisionamento de hardware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automatizados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Redundância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Failover</a:t>
            </a:r>
            <a:r>
              <a:rPr lang="pt-BR" sz="2000" dirty="0">
                <a:latin typeface="Calibri"/>
                <a:cs typeface="Calibri"/>
              </a:rPr>
              <a:t> e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880081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Mecanismos compatíveis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MySQL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PostgreSQL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MariaDB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Oracle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Server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027576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Aurora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endParaRPr lang="pt-BR" dirty="0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Mecanismos compatíveis: PostgreSQL e MySQL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Preço 1/10 de outros </a:t>
            </a:r>
            <a:r>
              <a:rPr lang="pt-BR" sz="2000" dirty="0" err="1">
                <a:latin typeface="Calibri"/>
                <a:cs typeface="Calibri"/>
              </a:rPr>
              <a:t>vendors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</a:t>
            </a:r>
            <a:r>
              <a:rPr lang="pt-BR" sz="2000" dirty="0" err="1">
                <a:latin typeface="Calibri"/>
                <a:cs typeface="Calibri"/>
              </a:rPr>
              <a:t>multi-regional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Até 15 réplicas de leituras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contínuo via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2429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RDS - https://aws.amazon.com/pt/rds/?p=ft&amp;c=db&amp;z=3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RDS?  - https://docs.aws.amazon.com/pt_br/AmazonRDS/latest/UserGuide/Welcome.html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Amazon Aurora - https://aws.amazon.com/pt/rds/aurora/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Amazon Aurora - https://docs.aws.amazon.com/pt_br/AmazonRDS/latest/AuroraUserGuide/CHAP_AuroraOverview.html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17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4AA07BA7-6CB1-D6F1-F57D-F420D8AFD9E7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Ambientes on-premises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Virtualização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2620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1454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DynamoDB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6421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83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não relacional (</a:t>
            </a:r>
            <a:r>
              <a:rPr lang="pt-BR" sz="2000" dirty="0" err="1">
                <a:latin typeface="Calibri"/>
                <a:cs typeface="Calibri"/>
              </a:rPr>
              <a:t>NoSQL</a:t>
            </a:r>
            <a:r>
              <a:rPr lang="pt-BR" sz="2000" dirty="0">
                <a:latin typeface="Calibri"/>
                <a:cs typeface="Calibri"/>
              </a:rPr>
              <a:t>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 (</a:t>
            </a: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Performance abaixo de 10 milissegundos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automaticamente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de dados regional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 de uso: Muitos dados, baixa latência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7AEB630-1359-E1BC-FACE-6CC21E8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2890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69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Estrutura dos dados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05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Tabelas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49A48725-A555-A4FF-87BC-5DF6BF835E5D}"/>
              </a:ext>
            </a:extLst>
          </p:cNvPr>
          <p:cNvSpPr/>
          <p:nvPr/>
        </p:nvSpPr>
        <p:spPr>
          <a:xfrm>
            <a:off x="6076597" y="917222"/>
            <a:ext cx="564444" cy="4092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750402" y="2823985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Tabela "People"</a:t>
            </a:r>
          </a:p>
        </p:txBody>
      </p:sp>
    </p:spTree>
    <p:extLst>
      <p:ext uri="{BB962C8B-B14F-4D97-AF65-F5344CB8AC3E}">
        <p14:creationId xmlns:p14="http://schemas.microsoft.com/office/powerpoint/2010/main" val="23234121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Itens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831850"/>
            <a:ext cx="2720466" cy="411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566958" y="2577041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Itens da tabela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0E8851C7-1426-D957-EBAC-C8EAF482198F}"/>
              </a:ext>
            </a:extLst>
          </p:cNvPr>
          <p:cNvSpPr/>
          <p:nvPr/>
        </p:nvSpPr>
        <p:spPr>
          <a:xfrm>
            <a:off x="4639027" y="899583"/>
            <a:ext cx="416277" cy="8043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67485D35-154F-815D-E884-B57C0824D715}"/>
              </a:ext>
            </a:extLst>
          </p:cNvPr>
          <p:cNvSpPr/>
          <p:nvPr/>
        </p:nvSpPr>
        <p:spPr>
          <a:xfrm>
            <a:off x="4718402" y="1763889"/>
            <a:ext cx="1298222" cy="1446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7C1227-B251-C609-BAA5-98CAE4003AD3}"/>
              </a:ext>
            </a:extLst>
          </p:cNvPr>
          <p:cNvSpPr/>
          <p:nvPr/>
        </p:nvSpPr>
        <p:spPr>
          <a:xfrm>
            <a:off x="4859514" y="3280833"/>
            <a:ext cx="1545166" cy="1587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3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Atributos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796572"/>
            <a:ext cx="2720466" cy="41148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83A1016-6724-5BEC-B295-C10BE08237D3}"/>
              </a:ext>
            </a:extLst>
          </p:cNvPr>
          <p:cNvSpPr/>
          <p:nvPr/>
        </p:nvSpPr>
        <p:spPr>
          <a:xfrm>
            <a:off x="2557638" y="3393722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9E0BF19-C0BC-ED5A-0EF2-12C7FDBB2E3E}"/>
              </a:ext>
            </a:extLst>
          </p:cNvPr>
          <p:cNvSpPr/>
          <p:nvPr/>
        </p:nvSpPr>
        <p:spPr>
          <a:xfrm>
            <a:off x="2557638" y="3555999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D5E6A05-CBD5-0C39-7B71-D2F0A46307F2}"/>
              </a:ext>
            </a:extLst>
          </p:cNvPr>
          <p:cNvSpPr/>
          <p:nvPr/>
        </p:nvSpPr>
        <p:spPr>
          <a:xfrm>
            <a:off x="2557638" y="3718278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995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Resumindo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Tabelas: Coleção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Item: Grupo de atributos identificável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Atributo: Dados existentes dentro de cada item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863007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https://aws.amazon.com/pt/dynamodb/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https://docs.aws.amazon.com/pt_br/amazondynamodb/latest/developerguide/Introduction.html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DynamoDB – O </a:t>
            </a:r>
            <a:r>
              <a:rPr lang="en-US" sz="2000" b="1" u="sng" dirty="0" err="1">
                <a:latin typeface="Calibri"/>
                <a:cs typeface="Calibri"/>
              </a:rPr>
              <a:t>quê</a:t>
            </a:r>
            <a:r>
              <a:rPr lang="en-US" sz="2000" b="1" u="sng" dirty="0">
                <a:latin typeface="Calibri"/>
                <a:cs typeface="Calibri"/>
              </a:rPr>
              <a:t>, </a:t>
            </a:r>
            <a:r>
              <a:rPr lang="en-US" sz="2000" b="1" u="sng" dirty="0" err="1">
                <a:latin typeface="Calibri"/>
                <a:cs typeface="Calibri"/>
              </a:rPr>
              <a:t>por</a:t>
            </a:r>
            <a:r>
              <a:rPr lang="en-US" sz="2000" b="1" u="sng" dirty="0">
                <a:latin typeface="Calibri"/>
                <a:cs typeface="Calibri"/>
              </a:rPr>
              <a:t> que e </a:t>
            </a:r>
            <a:r>
              <a:rPr lang="en-US" sz="2000" b="1" u="sng" dirty="0" err="1">
                <a:latin typeface="Calibri"/>
                <a:cs typeface="Calibri"/>
              </a:rPr>
              <a:t>quando</a:t>
            </a:r>
            <a:r>
              <a:rPr lang="en-US" sz="2000" b="1" u="sng" dirty="0">
                <a:latin typeface="Calibri"/>
                <a:cs typeface="Calibri"/>
              </a:rPr>
              <a:t> usar - https://dev.to/oieduardorabelo/amazon-dynamodb-o-que-por-que-e-quando-usar-o-design-de-tabela-unica-com-dynamodb-ao9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43595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53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32985909-A1A4-FCF0-4620-A35B4224F266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(Pay as you go)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9926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Outros serviços de banco de 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dados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339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escolha do banco de dados correto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1161330" y="2572196"/>
            <a:ext cx="6719775" cy="5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i="1" dirty="0">
                <a:latin typeface="Calibri"/>
                <a:cs typeface="Calibri"/>
              </a:rPr>
              <a:t>A necessidade de negócio escolhe o tipo de banco de dados</a:t>
            </a:r>
            <a:endParaRPr lang="pt-BR" i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30581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DocumentDB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documentos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conteúdo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Catálogos, perfis de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cargas de trabalho </a:t>
            </a:r>
            <a:r>
              <a:rPr lang="pt-BR" sz="2000" dirty="0" err="1">
                <a:latin typeface="Calibri"/>
                <a:cs typeface="Calibri"/>
              </a:rPr>
              <a:t>MongoDB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03179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Neptune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Redes sociais, mecanismos de recomendação, detecção de fraude e gráficos de conhecimento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grafos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975277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QLDB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Quantum Ledger </a:t>
            </a:r>
            <a:r>
              <a:rPr lang="pt-BR" sz="2000" dirty="0" err="1">
                <a:latin typeface="Calibri"/>
                <a:cs typeface="Calibri"/>
              </a:rPr>
              <a:t>Database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serviço </a:t>
            </a:r>
            <a:r>
              <a:rPr lang="pt-BR" sz="2000" dirty="0" err="1">
                <a:latin typeface="Calibri"/>
                <a:cs typeface="Calibri"/>
              </a:rPr>
              <a:t>ledger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Imutabilidade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Indicado para históricos, registros digitais, transações financeiras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61849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Accelerator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Chamado também de DAX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nativa pra otimizar tempo de leitura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403488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Elasticache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sobre bancos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Redis e </a:t>
            </a:r>
            <a:r>
              <a:rPr lang="pt-BR" sz="2000" dirty="0" err="1">
                <a:latin typeface="Calibri"/>
                <a:cs typeface="Calibri"/>
              </a:rPr>
              <a:t>Memcached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830941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DAX - https://aws.amazon.com/pt/dynamodb/dax/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Elasticache</a:t>
            </a:r>
            <a:r>
              <a:rPr lang="en-US" sz="2000" b="1" u="sng" dirty="0">
                <a:latin typeface="Calibri"/>
                <a:cs typeface="Calibri"/>
              </a:rPr>
              <a:t> https://aws.amazon.com/pt/elasticache/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DocumentDB</a:t>
            </a:r>
            <a:r>
              <a:rPr lang="en-US" sz="2000" b="1" u="sng" dirty="0">
                <a:latin typeface="Calibri"/>
                <a:cs typeface="Calibri"/>
              </a:rPr>
              <a:t> – https://aws.amazon.com/pt/documentdb/</a:t>
            </a: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Neptune - https://aws.amazon.com/pt/neptune/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QLDB - https://aws.amazon.com/pt/qldb/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dirty="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80133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077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Big Data com Amazon Redshift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 Computing é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3" y="1481013"/>
            <a:ext cx="7823414" cy="12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 computação em nuvem é a entrega de recursos de TI sob demanda por meio da Internet com definição de preço de pagamento conforme o uso.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098" name="Picture 2" descr="Soluções de AWS | Inicie sua estratégia de AWS | SoftwareONE">
            <a:extLst>
              <a:ext uri="{FF2B5EF4-FFF2-40B4-BE49-F238E27FC236}">
                <a16:creationId xmlns:a16="http://schemas.microsoft.com/office/drawing/2014/main" id="{BA3876C3-6F5E-8103-74EE-F1E43C8D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37" y="2716306"/>
            <a:ext cx="2957910" cy="16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4821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Cada vez mais dados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8398390-BB30-259B-9A19-4869AFA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3" y="1321305"/>
            <a:ext cx="5417254" cy="3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98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Nossas fontes de dados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6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Perguntas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CE8539-69CB-B034-1E23-386D39D3A8DF}"/>
              </a:ext>
            </a:extLst>
          </p:cNvPr>
          <p:cNvSpPr txBox="1"/>
          <p:nvPr/>
        </p:nvSpPr>
        <p:spPr>
          <a:xfrm>
            <a:off x="6612819" y="1621014"/>
            <a:ext cx="1624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Quantas vendas o aplicativo fez desde o início do lançamento?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47DD13-CB71-850B-18EB-462D896E796A}"/>
              </a:ext>
            </a:extLst>
          </p:cNvPr>
          <p:cNvSpPr txBox="1"/>
          <p:nvPr/>
        </p:nvSpPr>
        <p:spPr>
          <a:xfrm>
            <a:off x="6615289" y="2949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Quantos usuários fizeram</a:t>
            </a:r>
          </a:p>
          <a:p>
            <a:r>
              <a:rPr lang="pt-BR" dirty="0"/>
              <a:t>cadastro na última hora ?</a:t>
            </a:r>
          </a:p>
        </p:txBody>
      </p:sp>
    </p:spTree>
    <p:extLst>
      <p:ext uri="{BB962C8B-B14F-4D97-AF65-F5344CB8AC3E}">
        <p14:creationId xmlns:p14="http://schemas.microsoft.com/office/powerpoint/2010/main" val="3417815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Em um contexto de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Velocidade de geração de dados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Variedade de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 quando os dados precisam responder com inteligência de negócio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76329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Redshift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Data </a:t>
            </a:r>
            <a:r>
              <a:rPr lang="pt-BR" sz="2000" dirty="0" err="1">
                <a:latin typeface="Calibri"/>
                <a:cs typeface="Calibri"/>
              </a:rPr>
              <a:t>warehouse</a:t>
            </a:r>
            <a:r>
              <a:rPr lang="pt-BR" sz="2000" dirty="0">
                <a:latin typeface="Calibri"/>
                <a:cs typeface="Calibri"/>
              </a:rPr>
              <a:t> para análise de Big Data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coletar informações de muitas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 relações e tendências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Usando </a:t>
            </a:r>
            <a:r>
              <a:rPr lang="pt-BR" sz="2000" dirty="0" err="1">
                <a:latin typeface="Calibri"/>
                <a:cs typeface="Calibri"/>
              </a:rPr>
              <a:t>Redshift</a:t>
            </a:r>
            <a:r>
              <a:rPr lang="pt-BR" sz="2000" dirty="0">
                <a:latin typeface="Calibri"/>
                <a:cs typeface="Calibri"/>
              </a:rPr>
              <a:t> Spectrum é possível rodar comandos SQL em cima de todas as fontes de dados agrupadas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1332857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https://aws.amazon.com/pt/redshift/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https://docs.aws.amazon.com/pt_br/redshift/latest/gsg/getting-started.html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22231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74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na nuvem com AWS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dirty="0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responsabilidade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compartilhada</a:t>
            </a:r>
            <a:endParaRPr lang="pt-BR" dirty="0" err="1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Criptografia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https://www.ipm.com.br/blog/administracao-geral/historia-da-computacao-em-nuvem-como-surgiu-a-cloud-computing/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https://aws.amazon.com/pt/what-is-cloud-computing/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https://d0.awsstatic.com/whitepapers/aws-overview.pdf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47034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AWS Organizations</a:t>
            </a:r>
            <a:endParaRPr lang="en-US" dirty="0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Conformidade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en-US" dirty="0" err="1"/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691691" y="38072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2264433" y="38104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Serviços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adicionais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8140951" cy="170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compartilhada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7" y="2938372"/>
            <a:ext cx="1110651" cy="1110651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3903852" y="1494779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8" y="1480961"/>
            <a:ext cx="4415366" cy="2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697795"/>
            <a:ext cx="2057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7" y="2010985"/>
            <a:ext cx="6383866" cy="24126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79374" y="2254250"/>
            <a:ext cx="2169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79375" y="3580694"/>
            <a:ext cx="2113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714375" y="3915833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714375" y="2575277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2" y="1376578"/>
            <a:ext cx="6031088" cy="31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Segurança física dos data centers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hardware 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virtualização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542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Cliente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total sobre o conteúdo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permissões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de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Muda conforme o serviço utilizado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https://aws.amazon.com/pt/compliance/shared-responsibility-model/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https://www.youtube.com/watch?v=Hg_N2SpJYqM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304329" y="2273179"/>
            <a:ext cx="4950123" cy="11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dirty="0">
                <a:latin typeface="Calibri"/>
                <a:cs typeface="Calibri"/>
              </a:rPr>
              <a:t>Criptografia é a prática de proteger informações por meio do uso de algoritmos codificados, </a:t>
            </a:r>
            <a:r>
              <a:rPr lang="pt-BR" sz="2000" i="1" dirty="0" err="1">
                <a:latin typeface="Calibri"/>
                <a:cs typeface="Calibri"/>
              </a:rPr>
              <a:t>hashes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1" y="2299888"/>
            <a:ext cx="2702954" cy="1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Repouso: Dados em um volume EBS, em </a:t>
            </a:r>
            <a:r>
              <a:rPr lang="pt-BR" sz="2000" i="1" dirty="0" err="1">
                <a:latin typeface="Calibri"/>
                <a:cs typeface="Calibri"/>
              </a:rPr>
              <a:t>buckets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Trânsito: Dados que estão sendo enviados de uma origem para um destino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KMS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Gestão e controle de chaves criptográficas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autorização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93" y="1945811"/>
            <a:ext cx="2179750" cy="19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3415"/>
            <a:ext cx="7299101" cy="2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6" y="1820971"/>
            <a:ext cx="7146164" cy="2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8" y="1966659"/>
            <a:ext cx="7878650" cy="25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uma visão geral do exame de certificação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AWS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Certified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Practitioner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 de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723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https://aws.amazon.com/pt/what-is/cryptography/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Gerenciamento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acessos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" y="2060339"/>
            <a:ext cx="1848352" cy="18483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41" y="2402010"/>
            <a:ext cx="1399156" cy="1391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2689905" y="2571404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49" y="2211320"/>
            <a:ext cx="2743200" cy="16984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5457167" y="2593963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42" y="2100090"/>
            <a:ext cx="5114596" cy="18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Identity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and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Access Management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931272"/>
            <a:ext cx="6721140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disponibilizado gratuitamente</a:t>
            </a:r>
            <a:endParaRPr lang="en-US" sz="2000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acessos e identidades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Criação de Usuários, grupos, políticas e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Ativação de MFA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Definir políticas de senha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78303" y="188734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Representa uma identidade criada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uma pessoa ou aplicação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Composto por nomes e credenciais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2001499"/>
            <a:ext cx="7134726" cy="18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8" name="Picture 14" descr="Certificações e Conformidades Data Center reforçam qualidade do serviço">
            <a:extLst>
              <a:ext uri="{FF2B5EF4-FFF2-40B4-BE49-F238E27FC236}">
                <a16:creationId xmlns:a16="http://schemas.microsoft.com/office/drawing/2014/main" id="{9CA02BB8-3736-0444-2BEF-FBBA5C0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4" y="1781736"/>
            <a:ext cx="432124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Troque despesas iniciais por despesas variáveis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53406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utilize o usuário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MFA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7" y="2022708"/>
            <a:ext cx="2743200" cy="1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7" y="742520"/>
            <a:ext cx="2743200" cy="3568223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730941" y="1751988"/>
            <a:ext cx="3404127" cy="27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Conjunto de usuários IAM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especificar várias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 usuário pode pertencer a vários grupos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podem ser aninhados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Criadas e anexadas as identidades IAM ou a recursos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 um objeto que define 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São armazenadas na AWS como documentos JSON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Alto nível de granularidade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30" y="1700949"/>
            <a:ext cx="5540541" cy="21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Roles</a:t>
            </a:r>
            <a:endParaRPr lang="en-US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8461" y="1503837"/>
            <a:ext cx="51035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entendido como uma função, "um chapéu"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Identidade IAM com permissões específicas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usuário, porém é uma identidade que pode ser assumida por vários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Usuários, aplicativos ou serviços podem utilizar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40" y="2489887"/>
            <a:ext cx="2743200" cy="16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6" y="1633422"/>
            <a:ext cx="5307430" cy="25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23" y="786535"/>
            <a:ext cx="5157035" cy="3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https://aws.amazon.com/pt/iam/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https://docs.aws.amazon.com/pt_br/IAM/latest/UserGuide/id_root-user.html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https://docs.aws.amazon.com/pt_br/IAM/latest/UserGuide/id_users.html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o IAM - https://www.youtube.com/watch?v=m9O8FwYnduA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https://docs.aws.amazon.com/pt_br/IAM/latest/UserGuide/id_groups.html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https://docs.aws.amazon.com/pt_br/IAM/latest/UserGuide/access_policies.html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https://docs.aws.amazon.com/pt_br/IAM/latest/UserGuide/id_roles.html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Pare de tentar adivinhar a capacidade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170" name="Picture 2" descr="Hospedagem Cloud - Tudo sobre Hospedagem de Sites">
            <a:extLst>
              <a:ext uri="{FF2B5EF4-FFF2-40B4-BE49-F238E27FC236}">
                <a16:creationId xmlns:a16="http://schemas.microsoft.com/office/drawing/2014/main" id="{FE43BFA6-D4E4-4B61-1665-5C61CA4F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2388535"/>
            <a:ext cx="3776382" cy="14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54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AWS Organizations</a:t>
            </a:r>
            <a:endParaRPr lang="en-US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uma conta AWS</a:t>
            </a:r>
            <a:endParaRPr lang="en-US" dirty="0"/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47" y="2077441"/>
            <a:ext cx="4948706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6" y="907967"/>
            <a:ext cx="4473797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Soft e hard </a:t>
            </a:r>
            <a:r>
              <a:rPr lang="pt-BR" sz="2000" dirty="0" err="1">
                <a:latin typeface="Calibri"/>
                <a:cs typeface="Calibri"/>
              </a:rPr>
              <a:t>limits</a:t>
            </a:r>
            <a:r>
              <a:rPr lang="pt-BR" sz="2000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05" y="981833"/>
            <a:ext cx="6727601" cy="40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strike="sngStrike" dirty="0">
                <a:latin typeface="Calibri"/>
                <a:cs typeface="Calibri"/>
              </a:rPr>
              <a:t>Soft e hard </a:t>
            </a:r>
            <a:r>
              <a:rPr lang="pt-BR" sz="2000" strike="sngStrike" dirty="0" err="1">
                <a:latin typeface="Calibri"/>
                <a:cs typeface="Calibri"/>
              </a:rPr>
              <a:t>limits</a:t>
            </a:r>
            <a:r>
              <a:rPr lang="pt-BR" sz="2000" strike="sngStrike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25321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19" y="1007095"/>
            <a:ext cx="5198232" cy="3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centralizado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Faturamento Consolidado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Agrupamento hierárquicos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Possibilita utilizar políticas de controle de serviço (SCPs)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https://docs.aws.amazon.com/pt_br/organizations/latest/userguide/orgs_introduction.html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https://www.youtube.com/watch?v=DkasgrLCKAk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Beneficie-se de enormes economias de escala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8194" name="Picture 2" descr="Comprar com desconto em Gramado - Gramado Sua Viagem">
            <a:extLst>
              <a:ext uri="{FF2B5EF4-FFF2-40B4-BE49-F238E27FC236}">
                <a16:creationId xmlns:a16="http://schemas.microsoft.com/office/drawing/2014/main" id="{20600B82-029D-A44D-7252-2B685C6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6" y="2021198"/>
            <a:ext cx="3159092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03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Conformidade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Seu negócio pode passar por uma auditoria</a:t>
            </a:r>
            <a:endParaRPr lang="en-US" dirty="0"/>
          </a:p>
          <a:p>
            <a:pPr>
              <a:lnSpc>
                <a:spcPct val="114999"/>
              </a:lnSpc>
              <a:defRPr/>
            </a:pP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49" y="1859956"/>
            <a:ext cx="3991303" cy="2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236076"/>
            <a:ext cx="3045372" cy="165012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76" y="1669174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89" y="3097268"/>
            <a:ext cx="1905000" cy="1905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0" y="2906876"/>
            <a:ext cx="2040321" cy="1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4304559" y="1829796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595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Conformidade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responsabilidade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compartilhada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!</a:t>
            </a:r>
            <a:endParaRPr lang="en-US" sz="32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93" y="1846536"/>
            <a:ext cx="57977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Agreements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Certificações que a AWS </a:t>
            </a:r>
            <a:r>
              <a:rPr lang="en-US" sz="2000" b="1" u="sng" dirty="0" err="1">
                <a:latin typeface="Calibri"/>
                <a:cs typeface="Calibri"/>
              </a:rPr>
              <a:t>está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https://aws.amazon.com/pt/compliance/programs/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Artifact - https://aws.amazon.com/artifact/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Centro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 https://aws.amazon.com/compliance/customer-center/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Para que serve o AWS Artifact - https://www.youtube.com/watch?v=WXCBsZhPOyY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Aumente a velocidade e agilidade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218" name="Picture 2" descr="Startup brasileira de comercialização de veículos deve receber aporte de  US$ 2 milhões - OverBR">
            <a:extLst>
              <a:ext uri="{FF2B5EF4-FFF2-40B4-BE49-F238E27FC236}">
                <a16:creationId xmlns:a16="http://schemas.microsoft.com/office/drawing/2014/main" id="{6446A503-F16E-FD05-2040-86D25B36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57" y="1979932"/>
            <a:ext cx="4196774" cy="21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347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Serviços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1428" y="1233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Web </a:t>
            </a:r>
            <a:r>
              <a:rPr lang="pt-BR" sz="2000" dirty="0" err="1">
                <a:latin typeface="Calibri"/>
                <a:cs typeface="Calibri"/>
              </a:rPr>
              <a:t>Application</a:t>
            </a:r>
            <a:r>
              <a:rPr lang="pt-BR" sz="2000" dirty="0">
                <a:latin typeface="Calibri"/>
                <a:cs typeface="Calibri"/>
              </a:rPr>
              <a:t> Firewall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Tráfego HTTP/HTTPS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Protege aplicações web contra </a:t>
            </a:r>
            <a:r>
              <a:rPr lang="pt-BR" sz="2000" dirty="0" err="1">
                <a:latin typeface="Calibri"/>
                <a:cs typeface="Calibri"/>
              </a:rPr>
              <a:t>exploits</a:t>
            </a:r>
            <a:r>
              <a:rPr lang="pt-BR" sz="2000" dirty="0">
                <a:latin typeface="Calibri"/>
                <a:cs typeface="Calibri"/>
              </a:rPr>
              <a:t>, como: SQL </a:t>
            </a:r>
            <a:r>
              <a:rPr lang="pt-BR" sz="2000" dirty="0" err="1">
                <a:latin typeface="Calibri"/>
                <a:cs typeface="Calibri"/>
              </a:rPr>
              <a:t>Injection</a:t>
            </a:r>
            <a:r>
              <a:rPr lang="pt-BR" sz="2000" dirty="0">
                <a:latin typeface="Calibri"/>
                <a:cs typeface="Calibri"/>
              </a:rPr>
              <a:t>, Cross-site </a:t>
            </a:r>
            <a:r>
              <a:rPr lang="pt-BR" sz="2000" dirty="0" err="1">
                <a:latin typeface="Calibri"/>
                <a:cs typeface="Calibri"/>
              </a:rPr>
              <a:t>scripting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Regras default e customizadas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27186"/>
            <a:ext cx="3308350" cy="3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Ataques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DDoS</a:t>
            </a:r>
            <a:endParaRPr lang="en-US" dirty="0" err="1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8" y="1282599"/>
            <a:ext cx="5600700" cy="37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 de proteção contra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para proteger aplicações que rodam na AWS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 Standard e </a:t>
            </a:r>
            <a:r>
              <a:rPr lang="pt-BR" sz="2000" dirty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 custo adicional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Proteção contra ataques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mais comuns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pago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diagnósticos detalhados de ataques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proteção para ataques mais elaborados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integração com AWS WAF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Ferramenta de segurança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431040" y="1829795"/>
            <a:ext cx="6079079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41" y="1805846"/>
            <a:ext cx="6270734" cy="2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Ter alcance global em minutos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2E52C-9AE3-6632-0682-1EDBBB94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85" y="1667434"/>
            <a:ext cx="4823649" cy="2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937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Detecção inteligente de ameaças no ambiente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Fontes: Logs DNS, VPC, Eventos </a:t>
            </a:r>
            <a:r>
              <a:rPr lang="pt-BR" sz="2000" dirty="0" err="1">
                <a:latin typeface="Calibri"/>
                <a:cs typeface="Calibri"/>
              </a:rPr>
              <a:t>CLoudTrail</a:t>
            </a:r>
            <a:r>
              <a:rPr lang="pt-BR" sz="2000" dirty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</a:t>
            </a:r>
            <a:r>
              <a:rPr lang="pt-BR" sz="2000" dirty="0" err="1">
                <a:latin typeface="Calibri"/>
                <a:cs typeface="Calibri"/>
              </a:rPr>
              <a:t>Machine</a:t>
            </a:r>
            <a:r>
              <a:rPr lang="pt-BR" sz="2000" dirty="0">
                <a:latin typeface="Calibri"/>
                <a:cs typeface="Calibri"/>
              </a:rPr>
              <a:t> Learning para prever atividades inesperadas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9" y="1614592"/>
            <a:ext cx="4897820" cy="30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Shield - https://aws.amazon.com/pt/shield/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WAF - https://aws.amazon.com/pt/waf/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Inspector - https://aws.amazon.com/inspector/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Inspector - https://www.youtube.com/watch?v=wlQmeyZrYJk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</a:t>
            </a:r>
            <a:r>
              <a:rPr lang="en-US" sz="2000" b="1" u="sng" dirty="0" err="1">
                <a:latin typeface="Calibri"/>
                <a:cs typeface="Calibri"/>
              </a:rPr>
              <a:t>GuardDuty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https://docs.aws.amazon.com/pt_br/guardduty/latest/ug/what-is-guardduty.html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https://docs.aws.amazon.com/pt_br/whitepapers/latest/aws-overview/six-advantages-of-cloud-computing.html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809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06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serviço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Também chamado de modelos de computação em nuvem;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Escolha com base no usuário do serviço</a:t>
            </a:r>
            <a:r>
              <a:rPr lang="pt-BR" sz="2000" dirty="0">
                <a:latin typeface="Calibri"/>
                <a:cs typeface="Calibri"/>
                <a:sym typeface="Calibri"/>
              </a:rPr>
              <a:t> e seu objetivo/responsabilidade;</a:t>
            </a:r>
          </a:p>
        </p:txBody>
      </p:sp>
    </p:spTree>
    <p:extLst>
      <p:ext uri="{BB962C8B-B14F-4D97-AF65-F5344CB8AC3E}">
        <p14:creationId xmlns:p14="http://schemas.microsoft.com/office/powerpoint/2010/main" val="13399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exame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Infraestrutura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Componentes básicos de 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Disco, memória,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Sysadmin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Usuário gerencia infraestrutura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05CEC33-A18F-5E33-4DCF-4E3870BA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65" y="1118232"/>
            <a:ext cx="2949787" cy="1453518"/>
          </a:xfrm>
          <a:prstGeom prst="rect">
            <a:avLst/>
          </a:prstGeom>
        </p:spPr>
      </p:pic>
      <p:pic>
        <p:nvPicPr>
          <p:cNvPr id="4" name="Imagem 3" descr="Gráfico de funil&#10;&#10;Descrição gerada automaticamente">
            <a:extLst>
              <a:ext uri="{FF2B5EF4-FFF2-40B4-BE49-F238E27FC236}">
                <a16:creationId xmlns:a16="http://schemas.microsoft.com/office/drawing/2014/main" id="{146EFA18-83DA-85A5-84C2-9E7171F0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13" y="2644361"/>
            <a:ext cx="3621760" cy="20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para implantar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deploy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Desenvolvedores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AFF5AD3-4EEB-63BB-EB33-612F97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2" y="988535"/>
            <a:ext cx="3505999" cy="1727594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6C4FCAF1-3873-FB26-4E47-DB7C4CF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73" y="2625482"/>
            <a:ext cx="4596652" cy="22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Software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Produto completo, executado e gerenciado pelo provedor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Pense apenas em utilizar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057F57E-AD8E-E18B-1DE0-9F0D557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47" y="1058800"/>
            <a:ext cx="3505999" cy="1727594"/>
          </a:xfrm>
          <a:prstGeom prst="rect">
            <a:avLst/>
          </a:prstGeom>
        </p:spPr>
      </p:pic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6310A2A5-92EE-246E-73DC-79E6BA1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46" y="278639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538A359-2C1F-688B-0CCD-4716B81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481050"/>
            <a:ext cx="4584012" cy="3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F409BD8-2B32-3284-EF4B-23FECAC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1695176"/>
            <a:ext cx="5319844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06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7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5" y="87046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implantação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Modelos de implantação se relaciona com como os recursos de computação estão estruturados e distribuídos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Em outras palavras, onde o serviço está implantado</a:t>
            </a:r>
          </a:p>
        </p:txBody>
      </p:sp>
    </p:spTree>
    <p:extLst>
      <p:ext uri="{BB962C8B-B14F-4D97-AF65-F5344CB8AC3E}">
        <p14:creationId xmlns:p14="http://schemas.microsoft.com/office/powerpoint/2010/main" val="130121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On-premise,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Híbrido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11CB36-DDFD-5177-7261-6B11D309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77" y="1513299"/>
            <a:ext cx="5322046" cy="29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https://www.vmware.com/br/topics/glossary/content/private-cloud.html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https://docs.aws.amazon.com/pt_br/whitepapers/latest/aws-overview/types-of-cloud-computing.html</a:t>
            </a:r>
            <a:endParaRPr lang="en-US" sz="24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https://medium.com/sysadminas/modelos-de-implanta%C3%A7%C3%A3o-de-cloud-3d1256148a6c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5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833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6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Compreender o que é Infraestrutura Global AWS e estrutura adjacente bem como também conhecer sobre provisão de recursos e interação com serviços.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630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 que é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Infraestrutura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Global AWS 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Regiões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 Zonas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disponibilidade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defTabSz="914400" eaLnBrk="1" fontAlgn="auto" latinLnBrk="0" hangingPunct="1">
              <a:buSzPts val="2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presença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0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602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Global AWS 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 é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60" y="1620372"/>
            <a:ext cx="8279865" cy="230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Infraestrutura de datacenters em todo o mundo que fornecem os diversos serviços que você pode utilizar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Composto por Regiões e Zonas de disponibilidade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Vantagens: Alta disponibilidade,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308380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D374F4-3102-F97F-DC6E-6CE78A03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5" y="369794"/>
            <a:ext cx="7465445" cy="46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https://aws.amazon.com/pt/about-aws/global-infrastructure/?p=ngi&amp;loc=1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649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57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 Zonas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disponibilidade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94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Locais onde são hospedados os data centers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Região possuem locais isolados chamados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Todas as regiões são conectadas com rede de alta velocidade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Isolamento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Regulação de dados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local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76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chamadas de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Zones)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Agrupamento de datacenters isolados dentro de uma Região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Rede, energia e conectividade redundantes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Próximas o suficiente para manter baixa latência, longe o suficiente para evitar que um desastre afete mais de uma AZ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Recomendação: Execute pelo menos em duas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AZs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0F8CE-A997-E149-5E07-7331F04D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49" y="1481050"/>
            <a:ext cx="6185997" cy="32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https://docs.aws.amazon.com/pt_br/AmazonRDS/latest/UserGuide/Concepts.RegionsAndAvailabilityZones.html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https://aws.amazon.com/pt/about-aws/global-infrastructure/regions_az/?p=ngi&amp;loc=2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https://aws.amazon.com/pt/about-aws/global-infrastructure/regional-product-services/?p=ngi&amp;loc=4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1522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6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presença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Também chamado de Edge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Locais de borda ou Redes de borda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Funcionam como pontos específicos pelo globo para distribuir conteúdo de forma rápida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Exemplos de serviços que se encontram nos locais de borda: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Route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53(DNS), Cloud Front(CDN)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para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59" y="1344707"/>
            <a:ext cx="8279865" cy="340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Recomendação AWS: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6 (Seis) meses de exposição à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Compreensão básica dos serviços de TI e seus usos na plataforma da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Conhecimento dos principais serviços e casos de uso da AWS, modelos de cobrança e preços, conceitos de segurança e como a nuvem afeta seus negócios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7E78C-1004-1F44-2339-879782C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" y="1356050"/>
            <a:ext cx="6682032" cy="37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CloudFront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entrega de conteúdo: CDN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Melhora a performance do seu serviço (baixa latência, alta taxa de transferência)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conteúdo o mais próximo possível do seu usuário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53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DNS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Ajuda os clientes a redirecionar corretamente as requisições</a:t>
            </a:r>
          </a:p>
        </p:txBody>
      </p:sp>
    </p:spTree>
    <p:extLst>
      <p:ext uri="{BB962C8B-B14F-4D97-AF65-F5344CB8AC3E}">
        <p14:creationId xmlns:p14="http://schemas.microsoft.com/office/powerpoint/2010/main" val="268884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https://aws.amazon.com/pt/products/networking/edge-networking/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https://aws.amazon.com/pt/cloudfront/getting-started/?nc=sn&amp;loc=4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kumimoji="0" lang="en-US" sz="2000" b="1" i="0" u="sng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 Cloud Front https://www.youtube.com/watch?v=A7PCmh6-YKs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416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Provisionamento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476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possível interagir com serviços AWS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Console de gerenciamento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AWS CL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</a:t>
            </a:r>
          </a:p>
          <a:p>
            <a:pPr marL="342900" lvl="7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SDKs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39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18295383-7B37-CF80-27A8-B9B5096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6" y="1803503"/>
            <a:ext cx="5685024" cy="1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4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9C5D81AD-A26A-B638-A3D1-5F15E64ABF02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Interface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Site: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  <a:hlinkClick r:id="rId3"/>
              </a:rPr>
              <a:t>https://aws.amazon.com/pt/console/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947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415B735-8607-95CE-0A7B-EB4DF95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28968"/>
            <a:ext cx="8343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Domínios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abordados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E962-5E24-54B6-E002-E2424E66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52905"/>
            <a:ext cx="75723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85717CEE-9830-A945-260B-E28464A24E9A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Instalado na sua máquina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 com APIs da AWS através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3485517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0CF8D3DA-B1C5-A8CF-D90D-BE99630D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2" y="2212013"/>
            <a:ext cx="7386436" cy="1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Acesso as APIs AWS através de SDK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SDK possui versões em diversas linguagens, como: Java, C#, Go, Python, Javascript</a:t>
            </a:r>
          </a:p>
        </p:txBody>
      </p:sp>
    </p:spTree>
    <p:extLst>
      <p:ext uri="{BB962C8B-B14F-4D97-AF65-F5344CB8AC3E}">
        <p14:creationId xmlns:p14="http://schemas.microsoft.com/office/powerpoint/2010/main" val="365774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Provisionando infraestrutura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Beanstalk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CloudFormation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261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Beanstalk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46CC9DD-0364-A804-8A5F-9875FD42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32" y="1341413"/>
            <a:ext cx="6360336" cy="37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6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4781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CloudFormation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CBCEE44-6778-8325-6A81-424BF85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558738"/>
            <a:ext cx="7543800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https://aws.amazon.com/pt/console/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https://aws.amazon.com/pt/cli/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https://aws.amazon.com/pt/sdk-for-java/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https://aws.amazon.com/pt/sdk-for-net/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https://aws.amazon.com/pt/sdk-for-go/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https://aws.amazon.com/pt/elasticbeanstalk/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https://aws.amazon.com/pt/cloudformation/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006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8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Questões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E90D1964-3003-83A8-E0A6-1C092292ADB7}"/>
              </a:ext>
            </a:extLst>
          </p:cNvPr>
          <p:cNvSpPr txBox="1"/>
          <p:nvPr/>
        </p:nvSpPr>
        <p:spPr>
          <a:xfrm>
            <a:off x="632011" y="1481049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Tipos de Questão: Múltipla escolha,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Resposta múltipla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Quantidade: 65 questões, sendo 50 avaliadas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Aprovação: 70% (Pontuação de 0 a 1000, mínimo 700)</a:t>
            </a:r>
          </a:p>
        </p:txBody>
      </p:sp>
    </p:spTree>
    <p:extLst>
      <p:ext uri="{BB962C8B-B14F-4D97-AF65-F5344CB8AC3E}">
        <p14:creationId xmlns:p14="http://schemas.microsoft.com/office/powerpoint/2010/main" val="4098076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Elastic Compute Cloud – EC2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678554" y="27984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208963" y="285554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678554" y="374507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208963" y="380221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0" y="1775440"/>
            <a:ext cx="3790949" cy="1992956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41" y="1662535"/>
            <a:ext cx="3697942" cy="221876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97" y="3348318"/>
            <a:ext cx="1424926" cy="1707776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5692265" y="3324459"/>
            <a:ext cx="320906" cy="1434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824766" y="3316475"/>
            <a:ext cx="433810" cy="13376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8" y="2362203"/>
            <a:ext cx="1424926" cy="1707776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0" y="1804570"/>
            <a:ext cx="5018742" cy="2823042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0864" y="3065929"/>
            <a:ext cx="1008456" cy="150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1" y="1682751"/>
            <a:ext cx="2507491" cy="1504495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22" y="1682751"/>
            <a:ext cx="2863574" cy="1504495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2" y="3187246"/>
            <a:ext cx="3166986" cy="1654751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" y="1674158"/>
            <a:ext cx="2513257" cy="1795184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48" y="3187246"/>
            <a:ext cx="274537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628968"/>
            <a:ext cx="4003808" cy="3039035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34" y="1831766"/>
            <a:ext cx="3997951" cy="22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36EE4A-77CB-40F8-99E6-2229B4F7F44C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2BAC3C-195F-44EC-AAA2-57E3558AA592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353</Slides>
  <Notes>353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353</vt:i4>
      </vt:variant>
    </vt:vector>
  </HeadingPairs>
  <TitlesOfParts>
    <vt:vector size="354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2537</cp:revision>
  <dcterms:modified xsi:type="dcterms:W3CDTF">2024-02-24T19:56:32Z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